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7"/>
  </p:notesMasterIdLst>
  <p:sldIdLst>
    <p:sldId id="1482" r:id="rId3"/>
    <p:sldId id="1483" r:id="rId4"/>
    <p:sldId id="1414" r:id="rId5"/>
    <p:sldId id="1415" r:id="rId6"/>
    <p:sldId id="1416" r:id="rId7"/>
    <p:sldId id="1417" r:id="rId8"/>
    <p:sldId id="1412" r:id="rId9"/>
    <p:sldId id="1413" r:id="rId10"/>
    <p:sldId id="1481" r:id="rId11"/>
    <p:sldId id="351" r:id="rId12"/>
    <p:sldId id="1317" r:id="rId13"/>
    <p:sldId id="1318" r:id="rId14"/>
    <p:sldId id="1324" r:id="rId15"/>
    <p:sldId id="345" r:id="rId16"/>
    <p:sldId id="1487" r:id="rId17"/>
    <p:sldId id="285" r:id="rId18"/>
    <p:sldId id="286" r:id="rId19"/>
    <p:sldId id="354" r:id="rId20"/>
    <p:sldId id="355" r:id="rId21"/>
    <p:sldId id="357" r:id="rId22"/>
    <p:sldId id="288" r:id="rId23"/>
    <p:sldId id="290" r:id="rId24"/>
    <p:sldId id="289" r:id="rId25"/>
    <p:sldId id="292" r:id="rId26"/>
    <p:sldId id="291" r:id="rId27"/>
    <p:sldId id="1485" r:id="rId28"/>
    <p:sldId id="1486" r:id="rId29"/>
    <p:sldId id="1488" r:id="rId30"/>
    <p:sldId id="1489" r:id="rId31"/>
    <p:sldId id="1490" r:id="rId32"/>
    <p:sldId id="1491" r:id="rId33"/>
    <p:sldId id="1492" r:id="rId34"/>
    <p:sldId id="265" r:id="rId35"/>
    <p:sldId id="148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cey Butler" initials="LB" lastIdx="1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17"/>
    <a:srgbClr val="002060"/>
    <a:srgbClr val="DBDBDB"/>
    <a:srgbClr val="6D9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85" autoAdjust="0"/>
    <p:restoredTop sz="94660"/>
  </p:normalViewPr>
  <p:slideViewPr>
    <p:cSldViewPr snapToGrid="0">
      <p:cViewPr varScale="1">
        <p:scale>
          <a:sx n="63" d="100"/>
          <a:sy n="63" d="100"/>
        </p:scale>
        <p:origin x="7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71E15-75A5-45C5-BB26-B18D5BD2B11D}" type="datetimeFigureOut">
              <a:rPr lang="en-US" smtClean="0"/>
              <a:t>9/22/2018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97DE3-0E3D-497F-AC19-EFB206981242}" type="slidenum">
              <a:rPr lang="en-US" smtClean="0"/>
              <a:t>‹#›</a:t>
            </a:fld>
            <a:endParaRPr lang="en-US"/>
          </a:p>
        </p:txBody>
      </p:sp>
    </p:spTree>
    <p:extLst>
      <p:ext uri="{BB962C8B-B14F-4D97-AF65-F5344CB8AC3E}">
        <p14:creationId xmlns:p14="http://schemas.microsoft.com/office/powerpoint/2010/main" val="1273454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467194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131201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B994BBA8-9B63-465D-9524-16774D20B9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D2AC4713-76E4-4B06-806D-FC44C0F842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6020" name="Header Placeholder 3">
            <a:extLst>
              <a:ext uri="{FF2B5EF4-FFF2-40B4-BE49-F238E27FC236}">
                <a16:creationId xmlns:a16="http://schemas.microsoft.com/office/drawing/2014/main" id="{D3644913-4C1E-424B-BCD1-18A829757C74}"/>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endParaRPr lang="en-US" altLang="en-US">
              <a:latin typeface="Calibri" panose="020F0502020204030204" pitchFamily="34" charset="0"/>
            </a:endParaRPr>
          </a:p>
        </p:txBody>
      </p:sp>
      <p:sp>
        <p:nvSpPr>
          <p:cNvPr id="5" name="Footer Placeholder 4">
            <a:extLst>
              <a:ext uri="{FF2B5EF4-FFF2-40B4-BE49-F238E27FC236}">
                <a16:creationId xmlns:a16="http://schemas.microsoft.com/office/drawing/2014/main" id="{CAE0E728-231E-45D3-A1F2-37033885256D}"/>
              </a:ext>
            </a:extLst>
          </p:cNvPr>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86022" name="Date Placeholder 5">
            <a:extLst>
              <a:ext uri="{FF2B5EF4-FFF2-40B4-BE49-F238E27FC236}">
                <a16:creationId xmlns:a16="http://schemas.microsoft.com/office/drawing/2014/main" id="{6C7F8D8D-3E03-45FE-A443-7E3A86C1F021}"/>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5F42084D-638C-406E-961D-4A81F204F382}" type="datetime8">
              <a:rPr lang="en-US" altLang="en-US">
                <a:latin typeface="Calibri" panose="020F0502020204030204" pitchFamily="34" charset="0"/>
              </a:rPr>
              <a:pPr fontAlgn="base">
                <a:spcBef>
                  <a:spcPct val="0"/>
                </a:spcBef>
                <a:spcAft>
                  <a:spcPct val="0"/>
                </a:spcAft>
              </a:pPr>
              <a:t>9/22/2018 1:57 PM</a:t>
            </a:fld>
            <a:endParaRPr lang="en-US" altLang="en-US">
              <a:latin typeface="Calibri" panose="020F0502020204030204" pitchFamily="34" charset="0"/>
            </a:endParaRPr>
          </a:p>
        </p:txBody>
      </p:sp>
      <p:sp>
        <p:nvSpPr>
          <p:cNvPr id="86023" name="Slide Number Placeholder 6">
            <a:extLst>
              <a:ext uri="{FF2B5EF4-FFF2-40B4-BE49-F238E27FC236}">
                <a16:creationId xmlns:a16="http://schemas.microsoft.com/office/drawing/2014/main" id="{5280B1EC-325F-4ED3-BF11-1567A82947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E7413BD6-4A29-432D-9CE3-BC4DFECC8690}" type="slidenum">
              <a:rPr lang="en-US" altLang="en-US">
                <a:latin typeface="Calibri" panose="020F0502020204030204" pitchFamily="34" charset="0"/>
              </a:rPr>
              <a:pPr fontAlgn="base">
                <a:spcBef>
                  <a:spcPct val="0"/>
                </a:spcBef>
                <a:spcAft>
                  <a:spcPct val="0"/>
                </a:spcAft>
              </a:pPr>
              <a:t>16</a:t>
            </a:fld>
            <a:endParaRPr lang="en-US" altLang="en-US">
              <a:latin typeface="Calibri" panose="020F0502020204030204" pitchFamily="34" charset="0"/>
            </a:endParaRPr>
          </a:p>
        </p:txBody>
      </p:sp>
    </p:spTree>
    <p:extLst>
      <p:ext uri="{BB962C8B-B14F-4D97-AF65-F5344CB8AC3E}">
        <p14:creationId xmlns:p14="http://schemas.microsoft.com/office/powerpoint/2010/main" val="876557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17</a:t>
            </a:fld>
            <a:endParaRPr lang="en-US" altLang="en-US">
              <a:latin typeface="Calibri" panose="020F0502020204030204" pitchFamily="34" charset="0"/>
            </a:endParaRPr>
          </a:p>
        </p:txBody>
      </p:sp>
    </p:spTree>
    <p:extLst>
      <p:ext uri="{BB962C8B-B14F-4D97-AF65-F5344CB8AC3E}">
        <p14:creationId xmlns:p14="http://schemas.microsoft.com/office/powerpoint/2010/main" val="3462197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18</a:t>
            </a:fld>
            <a:endParaRPr lang="en-US" altLang="en-US">
              <a:latin typeface="Calibri" panose="020F0502020204030204" pitchFamily="34" charset="0"/>
            </a:endParaRPr>
          </a:p>
        </p:txBody>
      </p:sp>
    </p:spTree>
    <p:extLst>
      <p:ext uri="{BB962C8B-B14F-4D97-AF65-F5344CB8AC3E}">
        <p14:creationId xmlns:p14="http://schemas.microsoft.com/office/powerpoint/2010/main" val="358983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19</a:t>
            </a:fld>
            <a:endParaRPr lang="en-US" altLang="en-US">
              <a:latin typeface="Calibri" panose="020F0502020204030204" pitchFamily="34" charset="0"/>
            </a:endParaRPr>
          </a:p>
        </p:txBody>
      </p:sp>
    </p:spTree>
    <p:extLst>
      <p:ext uri="{BB962C8B-B14F-4D97-AF65-F5344CB8AC3E}">
        <p14:creationId xmlns:p14="http://schemas.microsoft.com/office/powerpoint/2010/main" val="2289103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20</a:t>
            </a:fld>
            <a:endParaRPr lang="en-US" altLang="en-US">
              <a:latin typeface="Calibri" panose="020F0502020204030204" pitchFamily="34" charset="0"/>
            </a:endParaRPr>
          </a:p>
        </p:txBody>
      </p:sp>
    </p:spTree>
    <p:extLst>
      <p:ext uri="{BB962C8B-B14F-4D97-AF65-F5344CB8AC3E}">
        <p14:creationId xmlns:p14="http://schemas.microsoft.com/office/powerpoint/2010/main" val="82575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21</a:t>
            </a:fld>
            <a:endParaRPr lang="en-US" altLang="en-US">
              <a:latin typeface="Calibri" panose="020F0502020204030204" pitchFamily="34" charset="0"/>
            </a:endParaRPr>
          </a:p>
        </p:txBody>
      </p:sp>
    </p:spTree>
    <p:extLst>
      <p:ext uri="{BB962C8B-B14F-4D97-AF65-F5344CB8AC3E}">
        <p14:creationId xmlns:p14="http://schemas.microsoft.com/office/powerpoint/2010/main" val="3015702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22</a:t>
            </a:fld>
            <a:endParaRPr lang="en-US" altLang="en-US">
              <a:latin typeface="Calibri" panose="020F0502020204030204" pitchFamily="34" charset="0"/>
            </a:endParaRPr>
          </a:p>
        </p:txBody>
      </p:sp>
    </p:spTree>
    <p:extLst>
      <p:ext uri="{BB962C8B-B14F-4D97-AF65-F5344CB8AC3E}">
        <p14:creationId xmlns:p14="http://schemas.microsoft.com/office/powerpoint/2010/main" val="2406294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23</a:t>
            </a:fld>
            <a:endParaRPr lang="en-US" altLang="en-US">
              <a:latin typeface="Calibri" panose="020F0502020204030204" pitchFamily="34" charset="0"/>
            </a:endParaRPr>
          </a:p>
        </p:txBody>
      </p:sp>
    </p:spTree>
    <p:extLst>
      <p:ext uri="{BB962C8B-B14F-4D97-AF65-F5344CB8AC3E}">
        <p14:creationId xmlns:p14="http://schemas.microsoft.com/office/powerpoint/2010/main" val="1977018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24</a:t>
            </a:fld>
            <a:endParaRPr lang="en-US" altLang="en-US">
              <a:latin typeface="Calibri" panose="020F0502020204030204" pitchFamily="34" charset="0"/>
            </a:endParaRPr>
          </a:p>
        </p:txBody>
      </p:sp>
    </p:spTree>
    <p:extLst>
      <p:ext uri="{BB962C8B-B14F-4D97-AF65-F5344CB8AC3E}">
        <p14:creationId xmlns:p14="http://schemas.microsoft.com/office/powerpoint/2010/main" val="4084735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695391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25</a:t>
            </a:fld>
            <a:endParaRPr lang="en-US" altLang="en-US">
              <a:latin typeface="Calibri" panose="020F0502020204030204" pitchFamily="34" charset="0"/>
            </a:endParaRPr>
          </a:p>
        </p:txBody>
      </p:sp>
    </p:spTree>
    <p:extLst>
      <p:ext uri="{BB962C8B-B14F-4D97-AF65-F5344CB8AC3E}">
        <p14:creationId xmlns:p14="http://schemas.microsoft.com/office/powerpoint/2010/main" val="4018395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F849FFE-E601-40A1-9083-E8BAE5F91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3CED2E9-8C9D-416B-AF77-81BE4B952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DDAF50FC-7795-40AE-BE78-38A9CD7D87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3A908BE3-8AC7-4C60-B16D-9CF2AE523A7A}" type="slidenum">
              <a:rPr lang="en-US" altLang="en-US" smtClean="0">
                <a:latin typeface="Calibri" panose="020F0502020204030204" pitchFamily="34" charset="0"/>
              </a:rPr>
              <a:pPr fontAlgn="base">
                <a:spcBef>
                  <a:spcPct val="0"/>
                </a:spcBef>
                <a:spcAft>
                  <a:spcPct val="0"/>
                </a:spcAft>
              </a:pPr>
              <a:t>33</a:t>
            </a:fld>
            <a:endParaRPr lang="en-US" altLang="en-US">
              <a:latin typeface="Calibri" panose="020F0502020204030204" pitchFamily="34" charset="0"/>
            </a:endParaRPr>
          </a:p>
        </p:txBody>
      </p:sp>
    </p:spTree>
    <p:extLst>
      <p:ext uri="{BB962C8B-B14F-4D97-AF65-F5344CB8AC3E}">
        <p14:creationId xmlns:p14="http://schemas.microsoft.com/office/powerpoint/2010/main" val="2163403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130752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100238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fld id="{E74353ED-ACB2-44BF-A903-985B0AF962B7}" type="datetime1">
              <a:rPr lang="en-US" smtClean="0"/>
              <a:t>9/22/2018</a:t>
            </a:fld>
            <a:endParaRPr lang="en-U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34141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r>
              <a:rPr lang="en-US" dirty="0">
                <a:solidFill>
                  <a:prstClr val="black"/>
                </a:solidFill>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fld id="{38EEC551-8CDA-4EB6-89BB-2A86C9F091C8}" type="datetime8">
              <a:rPr lang="en-US" smtClean="0">
                <a:solidFill>
                  <a:prstClr val="black"/>
                </a:solidFill>
              </a:rPr>
              <a:pPr/>
              <a:t>9/22/2018 1:57 PM</a:t>
            </a:fld>
            <a:endParaRPr lang="en-US" dirty="0">
              <a:solidFill>
                <a:prstClr val="black"/>
              </a:solidFill>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40883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fld id="{E74353ED-ACB2-44BF-A903-985B0AF962B7}" type="datetime1">
              <a:rPr lang="en-US" smtClean="0"/>
              <a:t>9/22/2018</a:t>
            </a:fld>
            <a:endParaRPr lang="en-U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00265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183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3353632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3093558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sv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DF27-45BD-461B-849E-43307FF725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C151EB-2B4E-4B2C-A062-D86E3C39A6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1BFDFB-ACF8-439B-BE67-3E9D8C8EB5DC}"/>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5" name="Footer Placeholder 4">
            <a:extLst>
              <a:ext uri="{FF2B5EF4-FFF2-40B4-BE49-F238E27FC236}">
                <a16:creationId xmlns:a16="http://schemas.microsoft.com/office/drawing/2014/main" id="{11464611-64BA-401E-BD46-746CECF86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DB771-32AD-4676-876D-783FAA62CE2E}"/>
              </a:ext>
            </a:extLst>
          </p:cNvPr>
          <p:cNvSpPr>
            <a:spLocks noGrp="1"/>
          </p:cNvSpPr>
          <p:nvPr>
            <p:ph type="sldNum" sz="quarter" idx="12"/>
          </p:nvPr>
        </p:nvSpPr>
        <p:spPr/>
        <p:txBody>
          <a:bodyPr/>
          <a:lstStyle/>
          <a:p>
            <a:fld id="{E2DC507A-4831-45E5-BC4E-E89E7B79E008}" type="slidenum">
              <a:rPr lang="en-US" smtClean="0"/>
              <a:t>‹#›</a:t>
            </a:fld>
            <a:endParaRPr lang="en-US"/>
          </a:p>
        </p:txBody>
      </p:sp>
      <p:sp>
        <p:nvSpPr>
          <p:cNvPr id="7" name="Rectangle 6">
            <a:extLst>
              <a:ext uri="{FF2B5EF4-FFF2-40B4-BE49-F238E27FC236}">
                <a16:creationId xmlns:a16="http://schemas.microsoft.com/office/drawing/2014/main" id="{FA57B1B7-81C7-4350-BA86-746DC22D0C8B}"/>
              </a:ext>
            </a:extLst>
          </p:cNvPr>
          <p:cNvSpPr/>
          <p:nvPr userDrawn="1"/>
        </p:nvSpPr>
        <p:spPr bwMode="auto">
          <a:xfrm>
            <a:off x="0" y="6640945"/>
            <a:ext cx="12192000" cy="21705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997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751F-5EE7-4780-8A13-7B329C45F0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79A013-C880-4D33-BCF4-34C8BAF5E4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92813-E94B-4317-87CF-D406C2616809}"/>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5" name="Footer Placeholder 4">
            <a:extLst>
              <a:ext uri="{FF2B5EF4-FFF2-40B4-BE49-F238E27FC236}">
                <a16:creationId xmlns:a16="http://schemas.microsoft.com/office/drawing/2014/main" id="{C1359AEE-B9B0-426A-8AFC-89F50E00E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1287B-E679-49B4-8326-C5D7F91438A9}"/>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4285977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B70AB8-EE7C-4B54-8144-9D2F4C073D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47014F-91F1-4ECF-A6B9-20194EB0C9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DBD77-5CCA-4BC3-A308-A7D9A5D1A112}"/>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5" name="Footer Placeholder 4">
            <a:extLst>
              <a:ext uri="{FF2B5EF4-FFF2-40B4-BE49-F238E27FC236}">
                <a16:creationId xmlns:a16="http://schemas.microsoft.com/office/drawing/2014/main" id="{EF5FCB64-D485-4841-B4FC-350DF6A64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5229E-AFBC-4441-81F4-48B6BC0765D4}"/>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1450318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417414369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41987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00091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206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2ABFCB-799F-4AB5-9890-D30031E2C073}"/>
              </a:ext>
            </a:extLst>
          </p:cNvPr>
          <p:cNvSpPr/>
          <p:nvPr userDrawn="1"/>
        </p:nvSpPr>
        <p:spPr bwMode="auto">
          <a:xfrm>
            <a:off x="0" y="6640945"/>
            <a:ext cx="12192000" cy="217055"/>
          </a:xfrm>
          <a:prstGeom prst="rect">
            <a:avLst/>
          </a:prstGeom>
          <a:solidFill>
            <a:srgbClr val="F2EC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731292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78907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9998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67699"/>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0" indent="0">
              <a:buNone/>
              <a:tabLst/>
              <a:defRPr sz="1961"/>
            </a:lvl3pPr>
            <a:lvl4pPr marL="451209" indent="0">
              <a:buNone/>
              <a:defRPr/>
            </a:lvl4pPr>
            <a:lvl5pPr marL="6721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67699"/>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0" indent="0">
              <a:buNone/>
              <a:tabLst/>
              <a:defRPr sz="1961"/>
            </a:lvl3pPr>
            <a:lvl4pPr marL="451209" indent="0">
              <a:buNone/>
              <a:defRPr/>
            </a:lvl4pPr>
            <a:lvl5pPr marL="6721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3105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0922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3679373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FE99-8615-428A-9AD1-315C97729F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131-DE15-403A-BC82-0745B137D8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7B6E5D-2112-4AF5-B28F-428ED3E665FB}"/>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5" name="Footer Placeholder 4">
            <a:extLst>
              <a:ext uri="{FF2B5EF4-FFF2-40B4-BE49-F238E27FC236}">
                <a16:creationId xmlns:a16="http://schemas.microsoft.com/office/drawing/2014/main" id="{F6FCC43D-91E0-4BD2-8D2D-33CD722C7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E28C-A8A9-4852-9514-3BCD9C4A9994}"/>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3360319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30767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24281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33754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6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2ABFCB-799F-4AB5-9890-D30031E2C073}"/>
              </a:ext>
            </a:extLst>
          </p:cNvPr>
          <p:cNvSpPr/>
          <p:nvPr userDrawn="1"/>
        </p:nvSpPr>
        <p:spPr bwMode="auto">
          <a:xfrm>
            <a:off x="0" y="6640945"/>
            <a:ext cx="12192000" cy="217055"/>
          </a:xfrm>
          <a:prstGeom prst="rect">
            <a:avLst/>
          </a:prstGeom>
          <a:solidFill>
            <a:srgbClr val="F2EC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160806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7487-900B-4CA9-A47D-23D04F97F8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A93AC3-135E-4C9C-8AFA-3E5F39B12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4EF9A0-5946-49A7-98A0-9F51F159EBED}"/>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5" name="Footer Placeholder 4">
            <a:extLst>
              <a:ext uri="{FF2B5EF4-FFF2-40B4-BE49-F238E27FC236}">
                <a16:creationId xmlns:a16="http://schemas.microsoft.com/office/drawing/2014/main" id="{84F8AA85-FE8A-4E88-BB04-3336CA5F2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676E68-2609-403A-8302-092347F4B2BD}"/>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24274675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A186-A1BE-4FF8-BBCB-CE81764CF9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99125B-6E48-4255-91E5-0485A488DD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6AF6A-B0F8-4AA4-8280-F3930886E296}"/>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5" name="Footer Placeholder 4">
            <a:extLst>
              <a:ext uri="{FF2B5EF4-FFF2-40B4-BE49-F238E27FC236}">
                <a16:creationId xmlns:a16="http://schemas.microsoft.com/office/drawing/2014/main" id="{D5E11A6A-DDB8-4B59-B1FA-36613E811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D6A07-7DD8-4A10-870D-B4E1E41D16F5}"/>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16111992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43420-17F9-44CE-8131-9CFEA5458B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79E182-BB64-4D1D-93C7-D8F6302961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C099C8-EA94-43EC-8A96-22F3766E89FB}"/>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5" name="Footer Placeholder 4">
            <a:extLst>
              <a:ext uri="{FF2B5EF4-FFF2-40B4-BE49-F238E27FC236}">
                <a16:creationId xmlns:a16="http://schemas.microsoft.com/office/drawing/2014/main" id="{5F158C71-F219-4894-94AD-465E3A54D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233BF-8A64-45CB-BC5B-3CA29BEFA1E6}"/>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876101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5EFC-C476-4B87-B648-57A833B3D9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4B0319-A14F-4E0F-99E0-377DC0B099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8417EC-550B-4232-A34C-758D712503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A11757-53FA-4F43-9FE5-19117F3591F7}"/>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6" name="Footer Placeholder 5">
            <a:extLst>
              <a:ext uri="{FF2B5EF4-FFF2-40B4-BE49-F238E27FC236}">
                <a16:creationId xmlns:a16="http://schemas.microsoft.com/office/drawing/2014/main" id="{3E5D074E-B94C-480E-8581-8990970E37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92FE4D-7AC6-46F3-8191-CA587A14D61F}"/>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19416206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F0BEF-6B2B-4C70-B853-6EF780999A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AB5BE9-5825-432E-B428-DBAF39DDDB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FCA0BA-084F-48C5-9F5C-819DA9C6A1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B0366F-B771-47B3-98CE-4DB7FFFD42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D03E65-1F42-49D5-8EF7-A6CC9873173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28E9D8-7CB0-49DE-88E5-6A02CECA37AB}"/>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8" name="Footer Placeholder 7">
            <a:extLst>
              <a:ext uri="{FF2B5EF4-FFF2-40B4-BE49-F238E27FC236}">
                <a16:creationId xmlns:a16="http://schemas.microsoft.com/office/drawing/2014/main" id="{2582180E-1D22-437D-87F5-AF6AB6A075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2462E7-194A-45F1-8158-A0D8C77F485E}"/>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31656610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0915-2482-4366-BB89-D9EDE8D14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6E5E7-1A5D-40C2-8CAE-948F6CBCE921}"/>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4" name="Footer Placeholder 3">
            <a:extLst>
              <a:ext uri="{FF2B5EF4-FFF2-40B4-BE49-F238E27FC236}">
                <a16:creationId xmlns:a16="http://schemas.microsoft.com/office/drawing/2014/main" id="{1C444D9A-3834-4159-B476-61987A4485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2F90DF-B451-47A3-8109-9187C013459E}"/>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2862826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E7CF-30BB-4A37-AB02-CD23CDDB84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4444A9-A53F-4DFB-9FFE-AE03505EC5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3E2CC5-A09A-44DF-A6D7-044AF8F11BAD}"/>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5" name="Footer Placeholder 4">
            <a:extLst>
              <a:ext uri="{FF2B5EF4-FFF2-40B4-BE49-F238E27FC236}">
                <a16:creationId xmlns:a16="http://schemas.microsoft.com/office/drawing/2014/main" id="{115B6587-9086-4E92-B940-DAAF7AC46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F3B81-8258-4FB5-928C-1116DF9C6DEF}"/>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675626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0340E-C292-473C-B9C9-66296F2E33ED}"/>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3" name="Footer Placeholder 2">
            <a:extLst>
              <a:ext uri="{FF2B5EF4-FFF2-40B4-BE49-F238E27FC236}">
                <a16:creationId xmlns:a16="http://schemas.microsoft.com/office/drawing/2014/main" id="{FFADCAF1-6FEF-40CC-ABD4-71C1218624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0386C6-C0C7-44D8-8EC6-00446A1414DD}"/>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1628025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6E88-D2D0-4C4F-8562-64343CF8B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234BB2-7540-4E3B-B340-72C38A66F5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F33271-CBEA-47C8-83C4-68E034412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78C357-A071-464D-B870-9F2A97B2E4A2}"/>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6" name="Footer Placeholder 5">
            <a:extLst>
              <a:ext uri="{FF2B5EF4-FFF2-40B4-BE49-F238E27FC236}">
                <a16:creationId xmlns:a16="http://schemas.microsoft.com/office/drawing/2014/main" id="{4F2F93FC-F936-440D-B6AB-12C5894B3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5025DE-3157-43DC-97EE-2300EDC4F4C6}"/>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2553316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05ED0-B1F0-457D-B909-084AA1729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17D077-206D-4F4E-B99D-0D7C5B64E2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28BB65-E4C4-4CD3-9D4F-3105C113A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86AC8F-2AD4-453D-90D0-3FFB06011D98}"/>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6" name="Footer Placeholder 5">
            <a:extLst>
              <a:ext uri="{FF2B5EF4-FFF2-40B4-BE49-F238E27FC236}">
                <a16:creationId xmlns:a16="http://schemas.microsoft.com/office/drawing/2014/main" id="{66E78E8F-C2B7-4D47-A9AF-78D321A064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7489B-ED46-4A1A-90A8-34A163991E09}"/>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22530789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AFB1D-5332-4B6A-8BF4-1F53EA6DFB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7C2C3E-4BA2-4B80-AA8A-4FE7D576DF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A525F-9B0E-49EE-8725-3F03C26C1168}"/>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5" name="Footer Placeholder 4">
            <a:extLst>
              <a:ext uri="{FF2B5EF4-FFF2-40B4-BE49-F238E27FC236}">
                <a16:creationId xmlns:a16="http://schemas.microsoft.com/office/drawing/2014/main" id="{D364855C-CBA5-4121-8B40-84E371ECC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072F7-C245-4044-8D76-FB878152E334}"/>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7684966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7FE559-34A1-469F-85EC-76D4AFC6A8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B5BD66-BEBA-49C9-8BCA-9892862047E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C1CC9-0A57-4C7A-842E-1035647EE037}"/>
              </a:ext>
            </a:extLst>
          </p:cNvPr>
          <p:cNvSpPr>
            <a:spLocks noGrp="1"/>
          </p:cNvSpPr>
          <p:nvPr>
            <p:ph type="dt" sz="half" idx="10"/>
          </p:nvPr>
        </p:nvSpPr>
        <p:spPr/>
        <p:txBody>
          <a:bodyPr/>
          <a:lstStyle/>
          <a:p>
            <a:fld id="{57FC84F8-FCC0-40CF-8411-5CFA1E79DA13}" type="datetimeFigureOut">
              <a:rPr lang="en-US" smtClean="0"/>
              <a:t>9/22/2018</a:t>
            </a:fld>
            <a:endParaRPr lang="en-US"/>
          </a:p>
        </p:txBody>
      </p:sp>
      <p:sp>
        <p:nvSpPr>
          <p:cNvPr id="5" name="Footer Placeholder 4">
            <a:extLst>
              <a:ext uri="{FF2B5EF4-FFF2-40B4-BE49-F238E27FC236}">
                <a16:creationId xmlns:a16="http://schemas.microsoft.com/office/drawing/2014/main" id="{BC28B3EB-5203-4C94-9EDD-12C5E691B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A31C2-C55C-4C09-98EF-E4B8FAEE5729}"/>
              </a:ext>
            </a:extLst>
          </p:cNvPr>
          <p:cNvSpPr>
            <a:spLocks noGrp="1"/>
          </p:cNvSpPr>
          <p:nvPr>
            <p:ph type="sldNum" sz="quarter" idx="12"/>
          </p:nvPr>
        </p:nvSpPr>
        <p:spPr/>
        <p:txBody>
          <a:bodyPr/>
          <a:lstStyle/>
          <a:p>
            <a:fld id="{4C4B9AA7-DD41-408B-A46A-F2E3D2628751}" type="slidenum">
              <a:rPr lang="en-US" smtClean="0"/>
              <a:t>‹#›</a:t>
            </a:fld>
            <a:endParaRPr lang="en-US"/>
          </a:p>
        </p:txBody>
      </p:sp>
    </p:spTree>
    <p:extLst>
      <p:ext uri="{BB962C8B-B14F-4D97-AF65-F5344CB8AC3E}">
        <p14:creationId xmlns:p14="http://schemas.microsoft.com/office/powerpoint/2010/main" val="1889090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B6B8-83F9-43BE-AEC7-9580E9DECD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339FE-F058-47ED-8A02-AC0115A8DD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14AD50-CC38-4B0E-8A39-EA075F9BAA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DE64A-FB92-4A48-97DC-DBDABDB345FF}"/>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6" name="Footer Placeholder 5">
            <a:extLst>
              <a:ext uri="{FF2B5EF4-FFF2-40B4-BE49-F238E27FC236}">
                <a16:creationId xmlns:a16="http://schemas.microsoft.com/office/drawing/2014/main" id="{65CC7828-D76A-4BA6-B42D-594A2B7DFA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39933-1C46-4C56-ABD7-101D5054BB38}"/>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1488491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2C9F-AA0E-4EF3-B115-8FC55C6A2C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DD1F21-61EF-435B-A5C7-4E564BA29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795A2D2-A490-49D9-B328-0D90D73AAA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5AED6B-7FE2-4874-B6DF-2190EA801F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97047D-D84E-407A-A152-52ADBC0985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C983C5-1048-457C-B6A4-C294C7822576}"/>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8" name="Footer Placeholder 7">
            <a:extLst>
              <a:ext uri="{FF2B5EF4-FFF2-40B4-BE49-F238E27FC236}">
                <a16:creationId xmlns:a16="http://schemas.microsoft.com/office/drawing/2014/main" id="{FAAD0223-8857-457D-AF3F-F1F9B19ABA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F76734-D41F-4376-B5DD-BA12B4109CD1}"/>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148153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F2A9-9F61-4CD7-A92D-F124193C46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06405B-D433-4FF6-B068-07A7C27A1102}"/>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4" name="Footer Placeholder 3">
            <a:extLst>
              <a:ext uri="{FF2B5EF4-FFF2-40B4-BE49-F238E27FC236}">
                <a16:creationId xmlns:a16="http://schemas.microsoft.com/office/drawing/2014/main" id="{6BB11126-48FF-4381-8356-18BF9E86A6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C3C42B-B19A-439E-B5B5-C689D3B78159}"/>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2508828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8273D-2982-42B0-B4B6-B3AFC8E67999}"/>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3" name="Footer Placeholder 2">
            <a:extLst>
              <a:ext uri="{FF2B5EF4-FFF2-40B4-BE49-F238E27FC236}">
                <a16:creationId xmlns:a16="http://schemas.microsoft.com/office/drawing/2014/main" id="{534DB17A-1288-4063-94C3-7C24B222F1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D723DD-FBB6-4FEE-93F2-03A89AD791B4}"/>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3380118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B406-958F-4DD4-9E4B-83C1371DB2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BBCFDF-85E5-408A-8ACA-15AB5214FE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2BCB9A-2E1A-4966-BD57-D8A706B0B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BAD1EA-7740-4888-9EAF-0DAB742851EE}"/>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6" name="Footer Placeholder 5">
            <a:extLst>
              <a:ext uri="{FF2B5EF4-FFF2-40B4-BE49-F238E27FC236}">
                <a16:creationId xmlns:a16="http://schemas.microsoft.com/office/drawing/2014/main" id="{F209F00E-AE23-4635-B099-C130713F38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5D7B8-8BA0-43A8-8547-0C65A686D22C}"/>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154922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F9D9-AF8E-46A3-9D7B-A3164189BD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254BD3-CE5C-4ECD-9ACD-3575D52048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C1BCF6-BA6B-4C10-BA92-91A736D05F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808DD5-4894-4E54-9B22-85171B0A6146}"/>
              </a:ext>
            </a:extLst>
          </p:cNvPr>
          <p:cNvSpPr>
            <a:spLocks noGrp="1"/>
          </p:cNvSpPr>
          <p:nvPr>
            <p:ph type="dt" sz="half" idx="10"/>
          </p:nvPr>
        </p:nvSpPr>
        <p:spPr/>
        <p:txBody>
          <a:bodyPr/>
          <a:lstStyle/>
          <a:p>
            <a:fld id="{E918543F-BA04-4E80-9C3F-67AF42DF292D}" type="datetimeFigureOut">
              <a:rPr lang="en-US" smtClean="0"/>
              <a:t>9/22/2018</a:t>
            </a:fld>
            <a:endParaRPr lang="en-US"/>
          </a:p>
        </p:txBody>
      </p:sp>
      <p:sp>
        <p:nvSpPr>
          <p:cNvPr id="6" name="Footer Placeholder 5">
            <a:extLst>
              <a:ext uri="{FF2B5EF4-FFF2-40B4-BE49-F238E27FC236}">
                <a16:creationId xmlns:a16="http://schemas.microsoft.com/office/drawing/2014/main" id="{DAA7D437-482B-40E6-A74D-5387945864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44CA5B-1871-4D65-B416-2347E9609798}"/>
              </a:ext>
            </a:extLst>
          </p:cNvPr>
          <p:cNvSpPr>
            <a:spLocks noGrp="1"/>
          </p:cNvSpPr>
          <p:nvPr>
            <p:ph type="sldNum" sz="quarter" idx="12"/>
          </p:nvPr>
        </p:nvSpPr>
        <p:spPr/>
        <p:txBody>
          <a:bodyPr/>
          <a:lstStyle/>
          <a:p>
            <a:fld id="{E2DC507A-4831-45E5-BC4E-E89E7B79E008}" type="slidenum">
              <a:rPr lang="en-US" smtClean="0"/>
              <a:t>‹#›</a:t>
            </a:fld>
            <a:endParaRPr lang="en-US"/>
          </a:p>
        </p:txBody>
      </p:sp>
    </p:spTree>
    <p:extLst>
      <p:ext uri="{BB962C8B-B14F-4D97-AF65-F5344CB8AC3E}">
        <p14:creationId xmlns:p14="http://schemas.microsoft.com/office/powerpoint/2010/main" val="1746667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BDBC50-F63D-46AC-874C-388B3D8B30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241553-0EFE-4D9B-B2A2-39314E7BB7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79FA3-CE9A-4432-9A52-1B284F9D02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18543F-BA04-4E80-9C3F-67AF42DF292D}" type="datetimeFigureOut">
              <a:rPr lang="en-US" smtClean="0"/>
              <a:t>9/22/2018</a:t>
            </a:fld>
            <a:endParaRPr lang="en-US"/>
          </a:p>
        </p:txBody>
      </p:sp>
      <p:sp>
        <p:nvSpPr>
          <p:cNvPr id="5" name="Footer Placeholder 4">
            <a:extLst>
              <a:ext uri="{FF2B5EF4-FFF2-40B4-BE49-F238E27FC236}">
                <a16:creationId xmlns:a16="http://schemas.microsoft.com/office/drawing/2014/main" id="{1344F092-883D-4255-B6F1-FF877D820F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BCD43F-4B3E-49AC-9D5A-2A92BEA8D4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DC507A-4831-45E5-BC4E-E89E7B79E008}" type="slidenum">
              <a:rPr lang="en-US" smtClean="0"/>
              <a:t>‹#›</a:t>
            </a:fld>
            <a:endParaRPr lang="en-US"/>
          </a:p>
        </p:txBody>
      </p:sp>
    </p:spTree>
    <p:extLst>
      <p:ext uri="{BB962C8B-B14F-4D97-AF65-F5344CB8AC3E}">
        <p14:creationId xmlns:p14="http://schemas.microsoft.com/office/powerpoint/2010/main" val="1479140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 id="2147483676"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94EFA-B737-4BC4-A715-12646359B2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93979F-2262-4C33-9A42-77E11FAB7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12AD6-E303-4907-A3FC-A4C97DA90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C84F8-FCC0-40CF-8411-5CFA1E79DA13}" type="datetimeFigureOut">
              <a:rPr lang="en-US" smtClean="0"/>
              <a:t>9/22/2018</a:t>
            </a:fld>
            <a:endParaRPr lang="en-US"/>
          </a:p>
        </p:txBody>
      </p:sp>
      <p:sp>
        <p:nvSpPr>
          <p:cNvPr id="5" name="Footer Placeholder 4">
            <a:extLst>
              <a:ext uri="{FF2B5EF4-FFF2-40B4-BE49-F238E27FC236}">
                <a16:creationId xmlns:a16="http://schemas.microsoft.com/office/drawing/2014/main" id="{3D1283C4-FC5F-49DF-A232-112E6E998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63A3C8-80A4-4953-904D-4AA58D927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B9AA7-DD41-408B-A46A-F2E3D2628751}" type="slidenum">
              <a:rPr lang="en-US" smtClean="0"/>
              <a:t>‹#›</a:t>
            </a:fld>
            <a:endParaRPr lang="en-US"/>
          </a:p>
        </p:txBody>
      </p:sp>
    </p:spTree>
    <p:extLst>
      <p:ext uri="{BB962C8B-B14F-4D97-AF65-F5344CB8AC3E}">
        <p14:creationId xmlns:p14="http://schemas.microsoft.com/office/powerpoint/2010/main" val="2979505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xamarin/Xamarin.Forms/projects/5" TargetMode="Externa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8.emf"/><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emf"/><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2.em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image" Target="../media/image23.emf"/><Relationship Id="rId1" Type="http://schemas.openxmlformats.org/officeDocument/2006/relationships/slideLayout" Target="../slideLayouts/slideLayout17.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spc="-100" dirty="0">
                <a:ln w="3175">
                  <a:noFill/>
                </a:ln>
              </a:rPr>
              <a:t>Xamarin + </a:t>
            </a:r>
            <a:r>
              <a:rPr lang="en-US" sz="3000" spc="-100" dirty="0" err="1">
                <a:ln w="3175">
                  <a:noFill/>
                </a:ln>
              </a:rPr>
              <a:t>Xamarin.Forms</a:t>
            </a:r>
            <a:endParaRPr lang="en-US" sz="3000" spc="-100" dirty="0">
              <a:ln w="3175">
                <a:noFill/>
              </a:ln>
            </a:endParaRPr>
          </a:p>
        </p:txBody>
      </p:sp>
      <p:sp>
        <p:nvSpPr>
          <p:cNvPr id="3" name="Text Placeholder 2"/>
          <p:cNvSpPr>
            <a:spLocks noGrp="1"/>
          </p:cNvSpPr>
          <p:nvPr>
            <p:ph type="body" sz="quarter" idx="4294967295"/>
          </p:nvPr>
        </p:nvSpPr>
        <p:spPr>
          <a:xfrm>
            <a:off x="557990" y="5048317"/>
            <a:ext cx="5321892" cy="577081"/>
          </a:xfrm>
        </p:spPr>
        <p:txBody>
          <a:bodyPr/>
          <a:lstStyle/>
          <a:p>
            <a:pPr algn="ctr"/>
            <a:r>
              <a:rPr lang="en-US" dirty="0">
                <a:latin typeface="Segoe UI" panose="020B0502040204020203" pitchFamily="34" charset="0"/>
                <a:cs typeface="Segoe UI" panose="020B0502040204020203" pitchFamily="34" charset="0"/>
              </a:rPr>
              <a:t>Traditional Xamarin approach</a:t>
            </a:r>
          </a:p>
        </p:txBody>
      </p:sp>
      <p:sp>
        <p:nvSpPr>
          <p:cNvPr id="4" name="Text Placeholder 3"/>
          <p:cNvSpPr>
            <a:spLocks noGrp="1"/>
          </p:cNvSpPr>
          <p:nvPr>
            <p:ph type="body" sz="quarter" idx="4294967295"/>
          </p:nvPr>
        </p:nvSpPr>
        <p:spPr>
          <a:xfrm>
            <a:off x="6264912" y="5048317"/>
            <a:ext cx="5321892" cy="830263"/>
          </a:xfrm>
        </p:spPr>
        <p:txBody>
          <a:bodyPr>
            <a:noAutofit/>
          </a:bodyPr>
          <a:lstStyle/>
          <a:p>
            <a:pPr algn="ctr"/>
            <a:r>
              <a:rPr lang="en-US" dirty="0">
                <a:latin typeface="Segoe UI" panose="020B0502040204020203" pitchFamily="34" charset="0"/>
                <a:cs typeface="Segoe UI" panose="020B0502040204020203" pitchFamily="34" charset="0"/>
              </a:rPr>
              <a:t>With </a:t>
            </a:r>
            <a:r>
              <a:rPr lang="en-US" dirty="0" err="1">
                <a:latin typeface="Segoe UI" panose="020B0502040204020203" pitchFamily="34" charset="0"/>
                <a:cs typeface="Segoe UI" panose="020B0502040204020203" pitchFamily="34" charset="0"/>
              </a:rPr>
              <a:t>Xamarin.Forms</a:t>
            </a:r>
            <a:r>
              <a:rPr lang="en-US" dirty="0">
                <a:latin typeface="Segoe UI" panose="020B0502040204020203" pitchFamily="34" charset="0"/>
                <a:cs typeface="Segoe UI" panose="020B0502040204020203" pitchFamily="34" charset="0"/>
              </a:rPr>
              <a:t>:</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More code-sharing, all native</a:t>
            </a:r>
          </a:p>
        </p:txBody>
      </p:sp>
      <p:grpSp>
        <p:nvGrpSpPr>
          <p:cNvPr id="11" name="Group 10"/>
          <p:cNvGrpSpPr/>
          <p:nvPr/>
        </p:nvGrpSpPr>
        <p:grpSpPr>
          <a:xfrm>
            <a:off x="538477" y="1739001"/>
            <a:ext cx="5364998" cy="2928250"/>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0" name="TextBox 89"/>
              <p:cNvSpPr txBox="1"/>
              <p:nvPr/>
            </p:nvSpPr>
            <p:spPr>
              <a:xfrm>
                <a:off x="14336000" y="5049365"/>
                <a:ext cx="4292952"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2" name="TextBox 91"/>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99" y="1739001"/>
            <a:ext cx="5364998" cy="2928250"/>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0" name="TextBox 119"/>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F15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4"/>
              <a:r>
                <a:rPr lang="en-US" sz="2200" dirty="0" err="1">
                  <a:solidFill>
                    <a:schemeClr val="bg1"/>
                  </a:solidFill>
                  <a:latin typeface="Segoe UI Semibold" panose="020B0702040204020203" pitchFamily="34" charset="0"/>
                </a:rPr>
                <a:t>Xamarin.Forms</a:t>
              </a:r>
              <a:endParaRPr lang="en-US" sz="2200" dirty="0">
                <a:solidFill>
                  <a:schemeClr val="bg1"/>
                </a:solidFill>
                <a:latin typeface="Segoe UI Semibold" panose="020B0702040204020203" pitchFamily="34" charset="0"/>
              </a:endParaRPr>
            </a:p>
          </p:txBody>
        </p:sp>
      </p:grpSp>
    </p:spTree>
    <p:extLst>
      <p:ext uri="{BB962C8B-B14F-4D97-AF65-F5344CB8AC3E}">
        <p14:creationId xmlns:p14="http://schemas.microsoft.com/office/powerpoint/2010/main" val="3359185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3000" spc="-100" dirty="0">
                <a:ln w="3175">
                  <a:noFill/>
                </a:ln>
                <a:solidFill>
                  <a:srgbClr val="505050"/>
                </a:solidFill>
                <a:latin typeface="Segoe UI Light" panose="020B0502040204020203" pitchFamily="34" charset="0"/>
              </a:rPr>
              <a:t>What’s included</a:t>
            </a:r>
          </a:p>
        </p:txBody>
      </p:sp>
      <p:sp>
        <p:nvSpPr>
          <p:cNvPr id="10" name="Text Placeholder 18"/>
          <p:cNvSpPr txBox="1">
            <a:spLocks/>
          </p:cNvSpPr>
          <p:nvPr/>
        </p:nvSpPr>
        <p:spPr>
          <a:xfrm>
            <a:off x="5948054" y="1569883"/>
            <a:ext cx="5544287" cy="3982768"/>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Segoe UI" panose="020B0502040204020203" pitchFamily="34" charset="0"/>
                <a:ea typeface="+mn-ea"/>
                <a:cs typeface="Segoe UI" panose="020B0502040204020203" pitchFamily="34" charset="0"/>
              </a:rPr>
              <a:t>✓  40+ Pages, layouts, and controls</a:t>
            </a:r>
          </a:p>
          <a:p>
            <a:pPr marL="0" indent="0"/>
            <a:r>
              <a:rPr lang="en-US" sz="2800" dirty="0">
                <a:solidFill>
                  <a:schemeClr val="tx1"/>
                </a:solidFill>
                <a:latin typeface="Segoe UI" panose="020B0502040204020203" pitchFamily="34" charset="0"/>
                <a:ea typeface="+mn-ea"/>
                <a:cs typeface="Segoe UI" panose="020B0502040204020203" pitchFamily="34" charset="0"/>
              </a:rPr>
              <a:t>      (Build from code behind or XAML)</a:t>
            </a:r>
          </a:p>
          <a:p>
            <a:pPr marL="0" indent="0">
              <a:lnSpc>
                <a:spcPct val="110000"/>
              </a:lnSpc>
            </a:pPr>
            <a:r>
              <a:rPr lang="en-US" sz="2800" dirty="0">
                <a:solidFill>
                  <a:schemeClr val="tx1"/>
                </a:solidFill>
                <a:latin typeface="Segoe UI" panose="020B0502040204020203" pitchFamily="34" charset="0"/>
                <a:ea typeface="+mn-ea"/>
                <a:cs typeface="Segoe UI" panose="020B0502040204020203" pitchFamily="34" charset="0"/>
              </a:rPr>
              <a:t>✓  Two-way data binding</a:t>
            </a:r>
          </a:p>
          <a:p>
            <a:pPr marL="0" indent="0">
              <a:lnSpc>
                <a:spcPct val="110000"/>
              </a:lnSpc>
            </a:pPr>
            <a:r>
              <a:rPr lang="en-US" sz="2800" dirty="0">
                <a:solidFill>
                  <a:schemeClr val="tx1"/>
                </a:solidFill>
                <a:latin typeface="Segoe UI" panose="020B0502040204020203" pitchFamily="34" charset="0"/>
                <a:ea typeface="+mn-ea"/>
                <a:cs typeface="Segoe UI" panose="020B0502040204020203" pitchFamily="34" charset="0"/>
              </a:rPr>
              <a:t>✓  Navigation</a:t>
            </a:r>
          </a:p>
          <a:p>
            <a:pPr marL="0" indent="0">
              <a:lnSpc>
                <a:spcPct val="110000"/>
              </a:lnSpc>
            </a:pPr>
            <a:r>
              <a:rPr lang="en-US" sz="2800" dirty="0">
                <a:solidFill>
                  <a:schemeClr val="tx1"/>
                </a:solidFill>
                <a:latin typeface="Segoe UI" panose="020B0502040204020203" pitchFamily="34" charset="0"/>
                <a:ea typeface="+mn-ea"/>
                <a:cs typeface="Segoe UI" panose="020B0502040204020203" pitchFamily="34" charset="0"/>
              </a:rPr>
              <a:t>✓  Animation API</a:t>
            </a:r>
          </a:p>
          <a:p>
            <a:pPr marL="0" indent="0">
              <a:lnSpc>
                <a:spcPct val="110000"/>
              </a:lnSpc>
            </a:pPr>
            <a:r>
              <a:rPr lang="en-US" sz="2800" dirty="0">
                <a:solidFill>
                  <a:schemeClr val="tx1"/>
                </a:solidFill>
                <a:latin typeface="Segoe UI" panose="020B0502040204020203" pitchFamily="34" charset="0"/>
                <a:ea typeface="+mn-ea"/>
                <a:cs typeface="Segoe UI" panose="020B0502040204020203" pitchFamily="34" charset="0"/>
              </a:rPr>
              <a:t>✓  Dependency Service</a:t>
            </a:r>
          </a:p>
          <a:p>
            <a:pPr marL="0" indent="0">
              <a:lnSpc>
                <a:spcPct val="110000"/>
              </a:lnSpc>
            </a:pPr>
            <a:r>
              <a:rPr lang="en-US" sz="2800" dirty="0">
                <a:solidFill>
                  <a:schemeClr val="tx1"/>
                </a:solidFill>
                <a:latin typeface="Segoe UI" panose="020B0502040204020203" pitchFamily="34" charset="0"/>
                <a:ea typeface="+mn-ea"/>
                <a:cs typeface="Segoe UI" panose="020B0502040204020203" pitchFamily="34" charset="0"/>
              </a:rPr>
              <a:t>✓  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2" name="Group 1">
            <a:extLst>
              <a:ext uri="{FF2B5EF4-FFF2-40B4-BE49-F238E27FC236}">
                <a16:creationId xmlns:a16="http://schemas.microsoft.com/office/drawing/2014/main" id="{A978F220-8B4F-4485-82FF-7D6E9068253F}"/>
              </a:ext>
            </a:extLst>
          </p:cNvPr>
          <p:cNvGrpSpPr/>
          <p:nvPr/>
        </p:nvGrpSpPr>
        <p:grpSpPr>
          <a:xfrm>
            <a:off x="1025539" y="2052215"/>
            <a:ext cx="4502496" cy="3202060"/>
            <a:chOff x="1025539" y="2052215"/>
            <a:chExt cx="4502496" cy="3202060"/>
          </a:xfrm>
        </p:grpSpPr>
        <p:sp>
          <p:nvSpPr>
            <p:cNvPr id="49" name="Rectangle 48"/>
            <p:cNvSpPr/>
            <p:nvPr/>
          </p:nvSpPr>
          <p:spPr bwMode="auto">
            <a:xfrm>
              <a:off x="1025539" y="2784285"/>
              <a:ext cx="1488113" cy="6741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1025539" y="3561267"/>
              <a:ext cx="4502496" cy="169300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2532731" y="2784285"/>
              <a:ext cx="1488113" cy="6741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4039922" y="2784285"/>
              <a:ext cx="1488113" cy="6741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53" name="TextBox 52"/>
            <p:cNvSpPr txBox="1"/>
            <p:nvPr/>
          </p:nvSpPr>
          <p:spPr>
            <a:xfrm>
              <a:off x="1035079" y="3966212"/>
              <a:ext cx="4492956"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1025539" y="2864148"/>
              <a:ext cx="4502496" cy="684671"/>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1420004" y="2052215"/>
              <a:ext cx="3722126" cy="615702"/>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TextBox 55"/>
            <p:cNvSpPr txBox="1"/>
            <p:nvPr/>
          </p:nvSpPr>
          <p:spPr>
            <a:xfrm>
              <a:off x="1035079" y="2796045"/>
              <a:ext cx="4492956" cy="781861"/>
            </a:xfrm>
            <a:prstGeom prst="rect">
              <a:avLst/>
            </a:prstGeom>
            <a:solidFill>
              <a:srgbClr val="00B050"/>
            </a:solid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34502" y="2218177"/>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6006" y="2143440"/>
              <a:ext cx="342836" cy="412369"/>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7563" y="2177388"/>
              <a:ext cx="344747" cy="344647"/>
            </a:xfrm>
            <a:prstGeom prst="rect">
              <a:avLst/>
            </a:prstGeom>
          </p:spPr>
        </p:pic>
      </p:grpSp>
    </p:spTree>
    <p:extLst>
      <p:ext uri="{BB962C8B-B14F-4D97-AF65-F5344CB8AC3E}">
        <p14:creationId xmlns:p14="http://schemas.microsoft.com/office/powerpoint/2010/main" val="12301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4"/>
            <a:ext cx="2166051"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5"/>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a:solidFill>
                  <a:schemeClr val="tx1"/>
                </a:solidFill>
              </a:rPr>
              <a:t>Pages</a:t>
            </a:r>
          </a:p>
        </p:txBody>
      </p:sp>
      <p:grpSp>
        <p:nvGrpSpPr>
          <p:cNvPr id="12" name="Group 11"/>
          <p:cNvGrpSpPr/>
          <p:nvPr/>
        </p:nvGrpSpPr>
        <p:grpSpPr>
          <a:xfrm>
            <a:off x="2660198" y="3657099"/>
            <a:ext cx="8690110" cy="2257233"/>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75"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75"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75"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75"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75" dirty="0" err="1">
                  <a:cs typeface="Helvetica"/>
                </a:rPr>
                <a:t>ContentView</a:t>
              </a:r>
              <a:endParaRPr lang="en-US" sz="1175"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75" dirty="0" err="1">
                  <a:cs typeface="Helvetica"/>
                </a:rPr>
                <a:t>ScrollView</a:t>
              </a:r>
              <a:endParaRPr lang="en-US" sz="1175"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75"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645" y="1063210"/>
            <a:ext cx="6151907" cy="2075085"/>
            <a:chOff x="2751142" y="1159892"/>
            <a:chExt cx="6276157" cy="2117000"/>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2" y="1159892"/>
              <a:ext cx="6215060" cy="1711871"/>
            </a:xfrm>
            <a:prstGeom prst="rect">
              <a:avLst/>
            </a:prstGeom>
          </p:spPr>
        </p:pic>
        <p:sp>
          <p:nvSpPr>
            <p:cNvPr id="26" name="TextBox 25"/>
            <p:cNvSpPr txBox="1"/>
            <p:nvPr/>
          </p:nvSpPr>
          <p:spPr>
            <a:xfrm>
              <a:off x="2767564" y="2994469"/>
              <a:ext cx="958996" cy="282423"/>
            </a:xfrm>
            <a:prstGeom prst="rect">
              <a:avLst/>
            </a:prstGeom>
            <a:noFill/>
          </p:spPr>
          <p:txBody>
            <a:bodyPr wrap="square" rtlCol="0">
              <a:spAutoFit/>
            </a:bodyPr>
            <a:lstStyle/>
            <a:p>
              <a:pPr algn="ctr"/>
              <a:r>
                <a:rPr lang="en-US" sz="1175" dirty="0">
                  <a:cs typeface="Helvetica"/>
                </a:rPr>
                <a:t>Content</a:t>
              </a:r>
            </a:p>
          </p:txBody>
        </p:sp>
        <p:sp>
          <p:nvSpPr>
            <p:cNvPr id="27" name="TextBox 26"/>
            <p:cNvSpPr txBox="1"/>
            <p:nvPr/>
          </p:nvSpPr>
          <p:spPr>
            <a:xfrm>
              <a:off x="3997066" y="2993429"/>
              <a:ext cx="1082934" cy="282423"/>
            </a:xfrm>
            <a:prstGeom prst="rect">
              <a:avLst/>
            </a:prstGeom>
            <a:noFill/>
          </p:spPr>
          <p:txBody>
            <a:bodyPr wrap="square" rtlCol="0">
              <a:spAutoFit/>
            </a:bodyPr>
            <a:lstStyle/>
            <a:p>
              <a:pPr algn="ctr"/>
              <a:r>
                <a:rPr lang="en-US" sz="1175" dirty="0">
                  <a:cs typeface="Helvetica"/>
                </a:rPr>
                <a:t>MasterDetail</a:t>
              </a:r>
            </a:p>
          </p:txBody>
        </p:sp>
        <p:sp>
          <p:nvSpPr>
            <p:cNvPr id="28" name="TextBox 27"/>
            <p:cNvSpPr txBox="1"/>
            <p:nvPr/>
          </p:nvSpPr>
          <p:spPr>
            <a:xfrm>
              <a:off x="5382426" y="2993430"/>
              <a:ext cx="958996" cy="282423"/>
            </a:xfrm>
            <a:prstGeom prst="rect">
              <a:avLst/>
            </a:prstGeom>
            <a:noFill/>
          </p:spPr>
          <p:txBody>
            <a:bodyPr wrap="square" rtlCol="0">
              <a:spAutoFit/>
            </a:bodyPr>
            <a:lstStyle/>
            <a:p>
              <a:pPr algn="ctr"/>
              <a:r>
                <a:rPr lang="en-US" sz="1175" dirty="0">
                  <a:cs typeface="Helvetica"/>
                </a:rPr>
                <a:t>Navigation</a:t>
              </a:r>
            </a:p>
          </p:txBody>
        </p:sp>
        <p:sp>
          <p:nvSpPr>
            <p:cNvPr id="29" name="TextBox 28"/>
            <p:cNvSpPr txBox="1"/>
            <p:nvPr/>
          </p:nvSpPr>
          <p:spPr>
            <a:xfrm>
              <a:off x="6695649" y="2993426"/>
              <a:ext cx="958997" cy="282423"/>
            </a:xfrm>
            <a:prstGeom prst="rect">
              <a:avLst/>
            </a:prstGeom>
            <a:noFill/>
          </p:spPr>
          <p:txBody>
            <a:bodyPr wrap="square" rtlCol="0">
              <a:spAutoFit/>
            </a:bodyPr>
            <a:lstStyle/>
            <a:p>
              <a:pPr algn="ctr"/>
              <a:r>
                <a:rPr lang="en-US" sz="1175"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75" dirty="0" err="1">
                  <a:cs typeface="Helvetica"/>
                </a:rPr>
                <a:t>Carousel</a:t>
              </a:r>
              <a:endParaRPr lang="en-US" sz="1175" dirty="0">
                <a:cs typeface="Helvetica"/>
              </a:endParaRPr>
            </a:p>
          </p:txBody>
        </p:sp>
      </p:grpSp>
    </p:spTree>
    <p:extLst>
      <p:ext uri="{BB962C8B-B14F-4D97-AF65-F5344CB8AC3E}">
        <p14:creationId xmlns:p14="http://schemas.microsoft.com/office/powerpoint/2010/main" val="47480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20011" y="926776"/>
            <a:ext cx="5402684" cy="6047296"/>
          </a:xfrm>
        </p:spPr>
        <p:txBody>
          <a:bodyPr/>
          <a:lstStyle/>
          <a:p>
            <a:pPr marL="0" indent="0">
              <a:buNone/>
            </a:pPr>
            <a:r>
              <a:rPr lang="en-US" sz="900" dirty="0">
                <a:solidFill>
                  <a:schemeClr val="tx1"/>
                </a:solidFill>
              </a:rPr>
              <a:t>&lt;?</a:t>
            </a:r>
            <a:r>
              <a:rPr lang="en-US" sz="900" dirty="0">
                <a:solidFill>
                  <a:srgbClr val="53954A"/>
                </a:solidFill>
              </a:rPr>
              <a:t>xml</a:t>
            </a:r>
            <a:r>
              <a:rPr lang="en-US" sz="900" dirty="0">
                <a:solidFill>
                  <a:schemeClr val="tx1"/>
                </a:solidFill>
              </a:rPr>
              <a:t> </a:t>
            </a:r>
            <a:r>
              <a:rPr lang="en-US" sz="900" dirty="0">
                <a:solidFill>
                  <a:srgbClr val="654792"/>
                </a:solidFill>
              </a:rPr>
              <a:t>version</a:t>
            </a:r>
            <a:r>
              <a:rPr lang="en-US" sz="900" dirty="0">
                <a:solidFill>
                  <a:schemeClr val="tx1"/>
                </a:solidFill>
              </a:rPr>
              <a:t>=</a:t>
            </a:r>
            <a:r>
              <a:rPr lang="en-US" sz="900" dirty="0">
                <a:solidFill>
                  <a:srgbClr val="D53A05"/>
                </a:solidFill>
              </a:rPr>
              <a:t>"1.0" </a:t>
            </a:r>
            <a:r>
              <a:rPr lang="en-US" sz="900" dirty="0">
                <a:solidFill>
                  <a:srgbClr val="654792"/>
                </a:solidFill>
              </a:rPr>
              <a:t>encoding</a:t>
            </a:r>
            <a:r>
              <a:rPr lang="en-US" sz="900" dirty="0">
                <a:solidFill>
                  <a:schemeClr val="tx1"/>
                </a:solidFill>
              </a:rPr>
              <a:t>=</a:t>
            </a:r>
            <a:r>
              <a:rPr lang="en-US" sz="900" dirty="0">
                <a:solidFill>
                  <a:srgbClr val="D53A05"/>
                </a:solidFill>
              </a:rPr>
              <a:t>"UTF-8"</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TabbedPage</a:t>
            </a:r>
            <a:r>
              <a:rPr lang="en-US" sz="900" dirty="0">
                <a:solidFill>
                  <a:schemeClr val="tx1"/>
                </a:solidFill>
              </a:rPr>
              <a:t> </a:t>
            </a:r>
            <a:r>
              <a:rPr lang="en-US" sz="900" dirty="0" err="1">
                <a:solidFill>
                  <a:srgbClr val="654792"/>
                </a:solidFill>
              </a:rPr>
              <a:t>xmlns</a:t>
            </a:r>
            <a:r>
              <a:rPr lang="en-US" sz="900" dirty="0">
                <a:solidFill>
                  <a:schemeClr val="tx1"/>
                </a:solidFill>
              </a:rPr>
              <a:t>=</a:t>
            </a:r>
            <a:r>
              <a:rPr lang="en-US" sz="900" dirty="0">
                <a:solidFill>
                  <a:srgbClr val="D53A05"/>
                </a:solidFill>
              </a:rPr>
              <a:t>"http://</a:t>
            </a:r>
            <a:r>
              <a:rPr lang="en-US" sz="900" dirty="0" err="1">
                <a:solidFill>
                  <a:srgbClr val="D53A05"/>
                </a:solidFill>
              </a:rPr>
              <a:t>xamarin.com</a:t>
            </a:r>
            <a:r>
              <a:rPr lang="en-US" sz="900" dirty="0">
                <a:solidFill>
                  <a:srgbClr val="D53A05"/>
                </a:solidFill>
              </a:rPr>
              <a:t>/schemas/2014/forms</a:t>
            </a:r>
            <a:r>
              <a:rPr lang="en-US" sz="900" dirty="0">
                <a:solidFill>
                  <a:schemeClr val="tx1"/>
                </a:solidFill>
              </a:rPr>
              <a:t>"</a:t>
            </a:r>
          </a:p>
          <a:p>
            <a:pPr marL="0" indent="0">
              <a:buNone/>
            </a:pPr>
            <a:r>
              <a:rPr lang="en-US" sz="900" dirty="0">
                <a:solidFill>
                  <a:schemeClr val="tx1"/>
                </a:solidFill>
              </a:rPr>
              <a:t>            </a:t>
            </a:r>
            <a:r>
              <a:rPr lang="en-US" sz="900" dirty="0" err="1">
                <a:solidFill>
                  <a:srgbClr val="654792"/>
                </a:solidFill>
              </a:rPr>
              <a:t>xmlns:x</a:t>
            </a:r>
            <a:r>
              <a:rPr lang="en-US" sz="900" dirty="0">
                <a:solidFill>
                  <a:schemeClr val="tx1"/>
                </a:solidFill>
              </a:rPr>
              <a:t>=</a:t>
            </a:r>
            <a:r>
              <a:rPr lang="en-US" sz="900" dirty="0">
                <a:solidFill>
                  <a:srgbClr val="D53A05"/>
                </a:solidFill>
              </a:rPr>
              <a:t>"http://</a:t>
            </a:r>
            <a:r>
              <a:rPr lang="en-US" sz="1000" dirty="0" err="1">
                <a:solidFill>
                  <a:srgbClr val="D53A05"/>
                </a:solidFill>
              </a:rPr>
              <a:t>schemas.microsoft.com</a:t>
            </a:r>
            <a:r>
              <a:rPr lang="en-US" sz="900" dirty="0">
                <a:solidFill>
                  <a:srgbClr val="D53A05"/>
                </a:solidFill>
              </a:rPr>
              <a:t>/</a:t>
            </a:r>
            <a:r>
              <a:rPr lang="en-US" sz="900" dirty="0" err="1">
                <a:solidFill>
                  <a:srgbClr val="D53A05"/>
                </a:solidFill>
              </a:rPr>
              <a:t>winfx</a:t>
            </a:r>
            <a:r>
              <a:rPr lang="en-US" sz="900" dirty="0">
                <a:solidFill>
                  <a:srgbClr val="D53A05"/>
                </a:solidFill>
              </a:rPr>
              <a:t>/2009/</a:t>
            </a:r>
            <a:r>
              <a:rPr lang="en-US" sz="900" dirty="0" err="1">
                <a:solidFill>
                  <a:srgbClr val="D53A05"/>
                </a:solidFill>
              </a:rPr>
              <a:t>xaml</a:t>
            </a:r>
            <a:r>
              <a:rPr lang="en-US" sz="900" dirty="0">
                <a:solidFill>
                  <a:srgbClr val="D53A05"/>
                </a:solidFill>
              </a:rPr>
              <a:t>"</a:t>
            </a:r>
          </a:p>
          <a:p>
            <a:pPr marL="0" indent="0">
              <a:buNone/>
            </a:pPr>
            <a:r>
              <a:rPr lang="en-US" sz="900" dirty="0">
                <a:solidFill>
                  <a:schemeClr val="tx1"/>
                </a:solidFill>
              </a:rPr>
              <a:t>           </a:t>
            </a:r>
            <a:r>
              <a:rPr lang="en-US" sz="900" dirty="0">
                <a:solidFill>
                  <a:srgbClr val="654792"/>
                </a:solidFill>
              </a:rPr>
              <a:t> </a:t>
            </a:r>
            <a:r>
              <a:rPr lang="en-US" sz="900" dirty="0" err="1">
                <a:solidFill>
                  <a:srgbClr val="654792"/>
                </a:solidFill>
              </a:rPr>
              <a:t>x:Class</a:t>
            </a:r>
            <a:r>
              <a:rPr lang="en-US" sz="900" dirty="0">
                <a:solidFill>
                  <a:schemeClr val="tx1"/>
                </a:solidFill>
              </a:rPr>
              <a:t>=</a:t>
            </a:r>
            <a:r>
              <a:rPr lang="en-US" sz="900" dirty="0">
                <a:solidFill>
                  <a:srgbClr val="D53A05"/>
                </a:solidFill>
              </a:rPr>
              <a:t>"</a:t>
            </a:r>
            <a:r>
              <a:rPr lang="en-US" sz="900" dirty="0" err="1">
                <a:solidFill>
                  <a:srgbClr val="D53A05"/>
                </a:solidFill>
              </a:rPr>
              <a:t>MyApp.MainPage</a:t>
            </a:r>
            <a:r>
              <a:rPr lang="en-US" sz="900" dirty="0">
                <a:solidFill>
                  <a:srgbClr val="D53A05"/>
                </a:solidFill>
              </a:rPr>
              <a:t>"</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TabbedPage</a:t>
            </a:r>
            <a:r>
              <a:rPr lang="en-US" sz="900" dirty="0" err="1">
                <a:solidFill>
                  <a:schemeClr val="tx1"/>
                </a:solidFill>
              </a:rPr>
              <a:t>.Children</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ContentPage</a:t>
            </a:r>
            <a:r>
              <a:rPr lang="en-US" sz="900" dirty="0">
                <a:solidFill>
                  <a:schemeClr val="tx1"/>
                </a:solidFill>
              </a:rPr>
              <a:t> </a:t>
            </a:r>
            <a:r>
              <a:rPr lang="en-US" sz="900" dirty="0">
                <a:solidFill>
                  <a:srgbClr val="654792"/>
                </a:solidFill>
              </a:rPr>
              <a:t>Title</a:t>
            </a:r>
            <a:r>
              <a:rPr lang="en-US" sz="900" dirty="0">
                <a:solidFill>
                  <a:schemeClr val="tx1"/>
                </a:solidFill>
              </a:rPr>
              <a:t>=</a:t>
            </a:r>
            <a:r>
              <a:rPr lang="en-US" sz="900" dirty="0">
                <a:solidFill>
                  <a:srgbClr val="D53A05"/>
                </a:solidFill>
              </a:rPr>
              <a:t>"Profile" </a:t>
            </a:r>
            <a:r>
              <a:rPr lang="en-US" sz="900" dirty="0">
                <a:solidFill>
                  <a:srgbClr val="654792"/>
                </a:solidFill>
              </a:rPr>
              <a:t>Icon</a:t>
            </a:r>
            <a:r>
              <a:rPr lang="en-US" sz="900" dirty="0">
                <a:solidFill>
                  <a:schemeClr val="tx1"/>
                </a:solidFill>
              </a:rPr>
              <a:t>=</a:t>
            </a:r>
            <a:r>
              <a:rPr lang="en-US" sz="900" dirty="0">
                <a:solidFill>
                  <a:srgbClr val="D53A05"/>
                </a:solidFill>
              </a:rPr>
              <a:t>"</a:t>
            </a:r>
            <a:r>
              <a:rPr lang="en-US" sz="900" dirty="0" err="1">
                <a:solidFill>
                  <a:srgbClr val="D53A05"/>
                </a:solidFill>
              </a:rPr>
              <a:t>Profile.png</a:t>
            </a:r>
            <a:r>
              <a:rPr lang="en-US" sz="900" dirty="0">
                <a:solidFill>
                  <a:srgbClr val="D53A05"/>
                </a:solidFill>
              </a:rPr>
              <a:t>"</a:t>
            </a:r>
            <a:r>
              <a:rPr lang="en-US" sz="900" dirty="0">
                <a:solidFill>
                  <a:schemeClr val="tx1"/>
                </a:solidFill>
              </a:rPr>
              <a:t>&gt;</a:t>
            </a:r>
          </a:p>
          <a:p>
            <a:pPr marL="0" indent="0">
              <a:buNone/>
            </a:pPr>
            <a:r>
              <a:rPr lang="en-US" sz="900" dirty="0">
                <a:solidFill>
                  <a:schemeClr val="tx1"/>
                </a:solidFill>
              </a:rPr>
              <a:t>    &lt;</a:t>
            </a:r>
            <a:r>
              <a:rPr lang="en-US" sz="900" dirty="0" err="1">
                <a:solidFill>
                  <a:srgbClr val="53954A"/>
                </a:solidFill>
              </a:rPr>
              <a:t>StackLayout</a:t>
            </a:r>
            <a:r>
              <a:rPr lang="en-US" sz="900" dirty="0">
                <a:solidFill>
                  <a:schemeClr val="tx1"/>
                </a:solidFill>
              </a:rPr>
              <a:t> </a:t>
            </a:r>
            <a:r>
              <a:rPr lang="en-US" sz="900" dirty="0">
                <a:solidFill>
                  <a:srgbClr val="654792"/>
                </a:solidFill>
              </a:rPr>
              <a:t>Spacing</a:t>
            </a:r>
            <a:r>
              <a:rPr lang="en-US" sz="900" dirty="0">
                <a:solidFill>
                  <a:schemeClr val="tx1"/>
                </a:solidFill>
              </a:rPr>
              <a:t>=</a:t>
            </a:r>
            <a:r>
              <a:rPr lang="en-US" sz="900" dirty="0">
                <a:solidFill>
                  <a:srgbClr val="D53A05"/>
                </a:solidFill>
              </a:rPr>
              <a:t>"20"</a:t>
            </a:r>
            <a:r>
              <a:rPr lang="en-US" sz="900" dirty="0">
                <a:solidFill>
                  <a:schemeClr val="tx1"/>
                </a:solidFill>
              </a:rPr>
              <a:t> </a:t>
            </a:r>
            <a:r>
              <a:rPr lang="en-US" sz="900" dirty="0">
                <a:solidFill>
                  <a:srgbClr val="654792"/>
                </a:solidFill>
              </a:rPr>
              <a:t>Padding</a:t>
            </a:r>
            <a:r>
              <a:rPr lang="en-US" sz="900" dirty="0">
                <a:solidFill>
                  <a:schemeClr val="tx1"/>
                </a:solidFill>
              </a:rPr>
              <a:t>=</a:t>
            </a:r>
            <a:r>
              <a:rPr lang="en-US" sz="900" dirty="0">
                <a:solidFill>
                  <a:srgbClr val="D53A05"/>
                </a:solidFill>
              </a:rPr>
              <a:t>"20"</a:t>
            </a:r>
          </a:p>
          <a:p>
            <a:pPr marL="0" indent="0">
              <a:buNone/>
            </a:pPr>
            <a:r>
              <a:rPr lang="de-DE" sz="900" dirty="0">
                <a:solidFill>
                  <a:schemeClr val="tx1"/>
                </a:solidFill>
              </a:rPr>
              <a:t>                 </a:t>
            </a:r>
            <a:r>
              <a:rPr lang="de-DE" sz="900" dirty="0" err="1">
                <a:solidFill>
                  <a:srgbClr val="654792"/>
                </a:solidFill>
              </a:rPr>
              <a:t>VerticalOptions</a:t>
            </a:r>
            <a:r>
              <a:rPr lang="de-DE" sz="900" dirty="0">
                <a:solidFill>
                  <a:schemeClr val="tx1"/>
                </a:solidFill>
              </a:rPr>
              <a:t>=</a:t>
            </a:r>
            <a:r>
              <a:rPr lang="de-DE" sz="900" dirty="0">
                <a:solidFill>
                  <a:srgbClr val="D53A05"/>
                </a:solidFill>
              </a:rPr>
              <a:t>"Center"</a:t>
            </a:r>
            <a:r>
              <a:rPr lang="de-DE" sz="900" dirty="0">
                <a:solidFill>
                  <a:schemeClr val="tx1"/>
                </a:solidFill>
              </a:rPr>
              <a:t>&gt;</a:t>
            </a:r>
          </a:p>
          <a:p>
            <a:pPr marL="0" indent="0">
              <a:buNone/>
            </a:pPr>
            <a:r>
              <a:rPr lang="de-DE" sz="900" dirty="0">
                <a:solidFill>
                  <a:schemeClr val="tx1"/>
                </a:solidFill>
              </a:rPr>
              <a:t>        &lt;</a:t>
            </a:r>
            <a:r>
              <a:rPr lang="de-DE" sz="900" dirty="0">
                <a:solidFill>
                  <a:srgbClr val="53954A"/>
                </a:solidFill>
              </a:rPr>
              <a:t>Entry</a:t>
            </a:r>
            <a:r>
              <a:rPr lang="de-DE" sz="900" dirty="0">
                <a:solidFill>
                  <a:schemeClr val="tx1"/>
                </a:solidFill>
              </a:rPr>
              <a:t> </a:t>
            </a:r>
            <a:r>
              <a:rPr lang="de-DE" sz="900" dirty="0" err="1">
                <a:solidFill>
                  <a:srgbClr val="654792"/>
                </a:solidFill>
              </a:rPr>
              <a:t>Placeholder</a:t>
            </a:r>
            <a:r>
              <a:rPr lang="de-DE" sz="900" dirty="0">
                <a:solidFill>
                  <a:schemeClr val="tx1"/>
                </a:solidFill>
              </a:rPr>
              <a:t>=</a:t>
            </a:r>
            <a:r>
              <a:rPr lang="de-DE" sz="900" dirty="0">
                <a:solidFill>
                  <a:srgbClr val="D53A05"/>
                </a:solidFill>
              </a:rPr>
              <a:t>"Username"</a:t>
            </a:r>
          </a:p>
          <a:p>
            <a:pPr marL="0" indent="0">
              <a:buNone/>
            </a:pPr>
            <a:r>
              <a:rPr lang="da-DK" sz="900" dirty="0">
                <a:solidFill>
                  <a:schemeClr val="tx1"/>
                </a:solidFill>
              </a:rPr>
              <a:t>               </a:t>
            </a:r>
            <a:r>
              <a:rPr lang="da-DK" sz="900" dirty="0" err="1">
                <a:solidFill>
                  <a:srgbClr val="654792"/>
                </a:solidFill>
              </a:rPr>
              <a:t>Text</a:t>
            </a:r>
            <a:r>
              <a:rPr lang="da-DK" sz="900" dirty="0">
                <a:solidFill>
                  <a:schemeClr val="tx1"/>
                </a:solidFill>
              </a:rPr>
              <a:t>=</a:t>
            </a:r>
            <a:r>
              <a:rPr lang="da-DK" sz="900" dirty="0">
                <a:solidFill>
                  <a:srgbClr val="D53A05"/>
                </a:solidFill>
              </a:rPr>
              <a:t>"{Binding </a:t>
            </a:r>
            <a:r>
              <a:rPr lang="da-DK" sz="900" dirty="0" err="1">
                <a:solidFill>
                  <a:srgbClr val="D53A05"/>
                </a:solidFill>
              </a:rPr>
              <a:t>Username</a:t>
            </a:r>
            <a:r>
              <a:rPr lang="da-DK" sz="900" dirty="0">
                <a:solidFill>
                  <a:srgbClr val="D53A05"/>
                </a:solidFill>
              </a:rPr>
              <a:t>}"</a:t>
            </a:r>
            <a:r>
              <a:rPr lang="da-DK" sz="900" dirty="0">
                <a:solidFill>
                  <a:schemeClr val="tx1"/>
                </a:solidFill>
              </a:rPr>
              <a:t>/&gt;</a:t>
            </a:r>
          </a:p>
          <a:p>
            <a:pPr marL="0" indent="0">
              <a:buNone/>
            </a:pPr>
            <a:r>
              <a:rPr lang="da-DK" sz="900" dirty="0">
                <a:solidFill>
                  <a:schemeClr val="tx1"/>
                </a:solidFill>
              </a:rPr>
              <a:t>        &lt;</a:t>
            </a:r>
            <a:r>
              <a:rPr lang="da-DK" sz="900" dirty="0" err="1">
                <a:solidFill>
                  <a:srgbClr val="53954A"/>
                </a:solidFill>
              </a:rPr>
              <a:t>Entry</a:t>
            </a:r>
            <a:r>
              <a:rPr lang="da-DK" sz="900" dirty="0">
                <a:solidFill>
                  <a:srgbClr val="53954A"/>
                </a:solidFill>
              </a:rPr>
              <a:t> </a:t>
            </a:r>
            <a:r>
              <a:rPr lang="da-DK" sz="900" dirty="0">
                <a:solidFill>
                  <a:srgbClr val="654792"/>
                </a:solidFill>
              </a:rPr>
              <a:t>Placeholder</a:t>
            </a:r>
            <a:r>
              <a:rPr lang="da-DK" sz="900" dirty="0">
                <a:solidFill>
                  <a:schemeClr val="tx1"/>
                </a:solidFill>
              </a:rPr>
              <a:t>=</a:t>
            </a:r>
            <a:r>
              <a:rPr lang="da-DK" sz="900" dirty="0">
                <a:solidFill>
                  <a:srgbClr val="D53A05"/>
                </a:solidFill>
              </a:rPr>
              <a:t>"Password"</a:t>
            </a:r>
          </a:p>
          <a:p>
            <a:pPr marL="0" indent="0">
              <a:buNone/>
            </a:pPr>
            <a:r>
              <a:rPr lang="nl-NL" sz="900" dirty="0">
                <a:solidFill>
                  <a:schemeClr val="tx1"/>
                </a:solidFill>
              </a:rPr>
              <a:t>               </a:t>
            </a:r>
            <a:r>
              <a:rPr lang="nl-NL" sz="900" dirty="0" err="1">
                <a:solidFill>
                  <a:srgbClr val="654792"/>
                </a:solidFill>
              </a:rPr>
              <a:t>Text</a:t>
            </a:r>
            <a:r>
              <a:rPr lang="nl-NL" sz="900" dirty="0">
                <a:solidFill>
                  <a:schemeClr val="tx1"/>
                </a:solidFill>
              </a:rPr>
              <a:t>=</a:t>
            </a:r>
            <a:r>
              <a:rPr lang="nl-NL" sz="900" dirty="0">
                <a:solidFill>
                  <a:srgbClr val="D53A05"/>
                </a:solidFill>
              </a:rPr>
              <a:t>"{Binding Password}"</a:t>
            </a:r>
          </a:p>
          <a:p>
            <a:pPr marL="0" indent="0">
              <a:buNone/>
            </a:pPr>
            <a:r>
              <a:rPr lang="nl-NL" sz="900" dirty="0">
                <a:solidFill>
                  <a:schemeClr val="tx1"/>
                </a:solidFill>
              </a:rPr>
              <a:t>               </a:t>
            </a:r>
            <a:r>
              <a:rPr lang="nl-NL" sz="900" dirty="0" err="1">
                <a:solidFill>
                  <a:srgbClr val="654792"/>
                </a:solidFill>
              </a:rPr>
              <a:t>IsPassword</a:t>
            </a:r>
            <a:r>
              <a:rPr lang="nl-NL" sz="900" dirty="0">
                <a:solidFill>
                  <a:schemeClr val="tx1"/>
                </a:solidFill>
              </a:rPr>
              <a:t>=</a:t>
            </a:r>
            <a:r>
              <a:rPr lang="nl-NL" sz="900" dirty="0">
                <a:solidFill>
                  <a:srgbClr val="D53A05"/>
                </a:solidFill>
              </a:rPr>
              <a:t>"</a:t>
            </a:r>
            <a:r>
              <a:rPr lang="nl-NL" sz="900" dirty="0" err="1">
                <a:solidFill>
                  <a:srgbClr val="D53A05"/>
                </a:solidFill>
              </a:rPr>
              <a:t>true</a:t>
            </a:r>
            <a:r>
              <a:rPr lang="nl-NL" sz="900" dirty="0">
                <a:solidFill>
                  <a:srgbClr val="D53A05"/>
                </a:solidFill>
              </a:rPr>
              <a:t>"</a:t>
            </a:r>
            <a:r>
              <a:rPr lang="nl-NL" sz="900" dirty="0">
                <a:solidFill>
                  <a:schemeClr val="tx1"/>
                </a:solidFill>
              </a:rPr>
              <a:t>/&gt;</a:t>
            </a:r>
          </a:p>
          <a:p>
            <a:pPr marL="0" indent="0">
              <a:buNone/>
            </a:pPr>
            <a:r>
              <a:rPr lang="nl-NL" sz="900" dirty="0">
                <a:solidFill>
                  <a:schemeClr val="tx1"/>
                </a:solidFill>
              </a:rPr>
              <a:t>        &lt;</a:t>
            </a:r>
            <a:r>
              <a:rPr lang="nl-NL" sz="900" dirty="0">
                <a:solidFill>
                  <a:srgbClr val="53954A"/>
                </a:solidFill>
              </a:rPr>
              <a:t>Button</a:t>
            </a:r>
            <a:r>
              <a:rPr lang="nl-NL" sz="900" dirty="0">
                <a:solidFill>
                  <a:schemeClr val="tx1"/>
                </a:solidFill>
              </a:rPr>
              <a:t> </a:t>
            </a:r>
            <a:r>
              <a:rPr lang="nl-NL" sz="900" dirty="0" err="1">
                <a:solidFill>
                  <a:srgbClr val="654792"/>
                </a:solidFill>
              </a:rPr>
              <a:t>Text</a:t>
            </a:r>
            <a:r>
              <a:rPr lang="nl-NL" sz="900" dirty="0">
                <a:solidFill>
                  <a:schemeClr val="tx1"/>
                </a:solidFill>
              </a:rPr>
              <a:t>=</a:t>
            </a:r>
            <a:r>
              <a:rPr lang="nl-NL" sz="900" dirty="0">
                <a:solidFill>
                  <a:srgbClr val="D53A05"/>
                </a:solidFill>
              </a:rPr>
              <a:t>"Login" </a:t>
            </a:r>
            <a:r>
              <a:rPr lang="nl-NL" sz="900" dirty="0" err="1">
                <a:solidFill>
                  <a:srgbClr val="654792"/>
                </a:solidFill>
              </a:rPr>
              <a:t>TextColor</a:t>
            </a:r>
            <a:r>
              <a:rPr lang="nl-NL" sz="900" dirty="0">
                <a:solidFill>
                  <a:schemeClr val="tx1"/>
                </a:solidFill>
              </a:rPr>
              <a:t>=</a:t>
            </a:r>
            <a:r>
              <a:rPr lang="nl-NL" sz="900" dirty="0">
                <a:solidFill>
                  <a:srgbClr val="D53A05"/>
                </a:solidFill>
              </a:rPr>
              <a:t>"White"</a:t>
            </a:r>
          </a:p>
          <a:p>
            <a:pPr marL="0" indent="0">
              <a:buNone/>
            </a:pPr>
            <a:r>
              <a:rPr lang="en-US" sz="900" dirty="0">
                <a:solidFill>
                  <a:schemeClr val="tx1"/>
                </a:solidFill>
              </a:rPr>
              <a:t>                </a:t>
            </a:r>
            <a:r>
              <a:rPr lang="en-US" sz="900" dirty="0" err="1">
                <a:solidFill>
                  <a:srgbClr val="654792"/>
                </a:solidFill>
              </a:rPr>
              <a:t>BackgroundColor</a:t>
            </a:r>
            <a:r>
              <a:rPr lang="en-US" sz="900" dirty="0">
                <a:solidFill>
                  <a:schemeClr val="tx1"/>
                </a:solidFill>
              </a:rPr>
              <a:t>=</a:t>
            </a:r>
            <a:r>
              <a:rPr lang="en-US" sz="900" dirty="0">
                <a:solidFill>
                  <a:srgbClr val="D53A05"/>
                </a:solidFill>
              </a:rPr>
              <a:t>"#77D065"</a:t>
            </a:r>
          </a:p>
          <a:p>
            <a:pPr marL="0" indent="0">
              <a:buNone/>
            </a:pPr>
            <a:r>
              <a:rPr lang="en-US" sz="900" dirty="0">
                <a:solidFill>
                  <a:schemeClr val="tx1"/>
                </a:solidFill>
              </a:rPr>
              <a:t>                </a:t>
            </a:r>
            <a:r>
              <a:rPr lang="en-US" sz="900" dirty="0">
                <a:solidFill>
                  <a:srgbClr val="654792"/>
                </a:solidFill>
              </a:rPr>
              <a:t>Command</a:t>
            </a:r>
            <a:r>
              <a:rPr lang="en-US" sz="900" dirty="0">
                <a:solidFill>
                  <a:schemeClr val="tx1"/>
                </a:solidFill>
              </a:rPr>
              <a:t>=</a:t>
            </a:r>
            <a:r>
              <a:rPr lang="en-US" sz="900" dirty="0">
                <a:solidFill>
                  <a:srgbClr val="D53A05"/>
                </a:solidFill>
              </a:rPr>
              <a:t>"{Binding </a:t>
            </a:r>
            <a:r>
              <a:rPr lang="en-US" sz="900" dirty="0" err="1">
                <a:solidFill>
                  <a:srgbClr val="D53A05"/>
                </a:solidFill>
              </a:rPr>
              <a:t>LoginCommand</a:t>
            </a:r>
            <a:r>
              <a:rPr lang="en-US" sz="900" dirty="0">
                <a:solidFill>
                  <a:srgbClr val="D53A05"/>
                </a:solidFill>
              </a:rPr>
              <a:t>}"</a:t>
            </a:r>
            <a:r>
              <a:rPr lang="en-US" sz="900" dirty="0">
                <a:solidFill>
                  <a:schemeClr val="tx1"/>
                </a:solidFill>
              </a:rPr>
              <a:t>/&gt;</a:t>
            </a:r>
          </a:p>
          <a:p>
            <a:pPr marL="0" indent="0">
              <a:buNone/>
            </a:pPr>
            <a:r>
              <a:rPr lang="en-US" sz="900" dirty="0">
                <a:solidFill>
                  <a:schemeClr val="tx1"/>
                </a:solidFill>
              </a:rPr>
              <a:t>    &lt;/</a:t>
            </a:r>
            <a:r>
              <a:rPr lang="en-US" sz="900" dirty="0" err="1">
                <a:solidFill>
                  <a:srgbClr val="53954A"/>
                </a:solidFill>
              </a:rPr>
              <a:t>StackLayout</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ContentPage</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ContentPage</a:t>
            </a:r>
            <a:r>
              <a:rPr lang="en-US" sz="900" dirty="0">
                <a:solidFill>
                  <a:srgbClr val="53954A"/>
                </a:solidFill>
              </a:rPr>
              <a:t> </a:t>
            </a:r>
            <a:r>
              <a:rPr lang="en-US" sz="900" dirty="0">
                <a:solidFill>
                  <a:srgbClr val="654792"/>
                </a:solidFill>
              </a:rPr>
              <a:t>Title</a:t>
            </a:r>
            <a:r>
              <a:rPr lang="en-US" sz="900" dirty="0">
                <a:solidFill>
                  <a:schemeClr val="tx1"/>
                </a:solidFill>
              </a:rPr>
              <a:t>=</a:t>
            </a:r>
            <a:r>
              <a:rPr lang="en-US" sz="900" dirty="0">
                <a:solidFill>
                  <a:srgbClr val="D53A05"/>
                </a:solidFill>
              </a:rPr>
              <a:t>"Settings" </a:t>
            </a:r>
            <a:r>
              <a:rPr lang="en-US" sz="900" dirty="0">
                <a:solidFill>
                  <a:srgbClr val="654792"/>
                </a:solidFill>
              </a:rPr>
              <a:t>Icon</a:t>
            </a:r>
            <a:r>
              <a:rPr lang="en-US" sz="900" dirty="0">
                <a:solidFill>
                  <a:schemeClr val="tx1"/>
                </a:solidFill>
              </a:rPr>
              <a:t>=</a:t>
            </a:r>
            <a:r>
              <a:rPr lang="en-US" sz="900" dirty="0">
                <a:solidFill>
                  <a:srgbClr val="D53A05"/>
                </a:solidFill>
              </a:rPr>
              <a:t>"</a:t>
            </a:r>
            <a:r>
              <a:rPr lang="en-US" sz="900" dirty="0" err="1">
                <a:solidFill>
                  <a:srgbClr val="D53A05"/>
                </a:solidFill>
              </a:rPr>
              <a:t>Settings.png</a:t>
            </a:r>
            <a:r>
              <a:rPr lang="en-US" sz="900" dirty="0">
                <a:solidFill>
                  <a:srgbClr val="D53A05"/>
                </a:solidFill>
              </a:rPr>
              <a:t>"</a:t>
            </a:r>
            <a:r>
              <a:rPr lang="en-US" sz="900" dirty="0">
                <a:solidFill>
                  <a:schemeClr val="tx1"/>
                </a:solidFill>
              </a:rPr>
              <a:t>&gt;</a:t>
            </a:r>
          </a:p>
          <a:p>
            <a:pPr marL="0" indent="0">
              <a:buNone/>
            </a:pPr>
            <a:r>
              <a:rPr lang="fi-FI" sz="900" dirty="0">
                <a:solidFill>
                  <a:srgbClr val="848684"/>
                </a:solidFill>
              </a:rPr>
              <a:t>    &lt;!-- </a:t>
            </a:r>
            <a:r>
              <a:rPr lang="fi-FI" sz="900" dirty="0" err="1">
                <a:solidFill>
                  <a:srgbClr val="848684"/>
                </a:solidFill>
              </a:rPr>
              <a:t>Settings</a:t>
            </a:r>
            <a:r>
              <a:rPr lang="fi-FI" sz="900" dirty="0">
                <a:solidFill>
                  <a:srgbClr val="848684"/>
                </a:solidFill>
              </a:rPr>
              <a:t> --&gt;</a:t>
            </a:r>
          </a:p>
          <a:p>
            <a:pPr marL="0" indent="0">
              <a:buNone/>
            </a:pPr>
            <a:r>
              <a:rPr lang="fi-FI" sz="900" dirty="0">
                <a:solidFill>
                  <a:schemeClr val="tx1"/>
                </a:solidFill>
              </a:rPr>
              <a:t>&lt;/</a:t>
            </a:r>
            <a:r>
              <a:rPr lang="fi-FI" sz="900" dirty="0" err="1">
                <a:solidFill>
                  <a:srgbClr val="53954A"/>
                </a:solidFill>
              </a:rPr>
              <a:t>ContentPage</a:t>
            </a:r>
            <a:r>
              <a:rPr lang="fi-FI" sz="900" dirty="0">
                <a:solidFill>
                  <a:schemeClr val="tx1"/>
                </a:solidFill>
              </a:rPr>
              <a:t>&gt;</a:t>
            </a:r>
          </a:p>
          <a:p>
            <a:pPr marL="0" indent="0">
              <a:buNone/>
            </a:pPr>
            <a:r>
              <a:rPr lang="fi-FI" sz="900" dirty="0">
                <a:solidFill>
                  <a:schemeClr val="tx1"/>
                </a:solidFill>
              </a:rPr>
              <a:t>&lt;/</a:t>
            </a:r>
            <a:r>
              <a:rPr lang="fi-FI" sz="900" dirty="0">
                <a:solidFill>
                  <a:srgbClr val="53954A"/>
                </a:solidFill>
              </a:rPr>
              <a:t>TabbedPage</a:t>
            </a:r>
            <a:r>
              <a:rPr lang="fi-FI" sz="900" dirty="0">
                <a:solidFill>
                  <a:schemeClr val="tx1"/>
                </a:solidFill>
              </a:rPr>
              <a:t>.Children&gt;</a:t>
            </a:r>
          </a:p>
          <a:p>
            <a:pPr marL="0" indent="0">
              <a:buNone/>
            </a:pPr>
            <a:r>
              <a:rPr lang="fi-FI" sz="900" dirty="0">
                <a:solidFill>
                  <a:schemeClr val="tx1"/>
                </a:solidFill>
              </a:rPr>
              <a:t>&lt;/</a:t>
            </a:r>
            <a:r>
              <a:rPr lang="fi-FI" sz="900" dirty="0">
                <a:solidFill>
                  <a:srgbClr val="53954A"/>
                </a:solidFill>
              </a:rPr>
              <a:t>TabbedPage</a:t>
            </a:r>
            <a:r>
              <a:rPr lang="fi-FI" sz="900" dirty="0">
                <a:solidFill>
                  <a:schemeClr val="tx1"/>
                </a:solidFill>
              </a:rPr>
              <a:t>&gt;</a:t>
            </a:r>
            <a:endParaRPr lang="en-US" sz="900" dirty="0">
              <a:solidFill>
                <a:schemeClr val="tx1"/>
              </a:solidFill>
            </a:endParaRPr>
          </a:p>
          <a:p>
            <a:pPr marL="0" indent="0">
              <a:buNone/>
            </a:pPr>
            <a:endParaRPr lang="en-US" sz="900" dirty="0">
              <a:solidFill>
                <a:schemeClr val="tx1"/>
              </a:solidFill>
            </a:endParaRPr>
          </a:p>
        </p:txBody>
      </p:sp>
      <p:sp>
        <p:nvSpPr>
          <p:cNvPr id="3" name="Title 2"/>
          <p:cNvSpPr>
            <a:spLocks noGrp="1"/>
          </p:cNvSpPr>
          <p:nvPr>
            <p:ph type="title"/>
          </p:nvPr>
        </p:nvSpPr>
        <p:spPr>
          <a:xfrm>
            <a:off x="210360" y="215326"/>
            <a:ext cx="10515600" cy="977833"/>
          </a:xfrm>
        </p:spPr>
        <p:txBody>
          <a:bodyPr>
            <a:normAutofit/>
          </a:bodyPr>
          <a:lstStyle/>
          <a:p>
            <a:r>
              <a:rPr lang="en-US" sz="3000" spc="-100" dirty="0">
                <a:ln w="3175">
                  <a:noFill/>
                </a:ln>
                <a:solidFill>
                  <a:srgbClr val="505050"/>
                </a:solidFill>
                <a:latin typeface="Segoe UI Light" panose="020B0502040204020203" pitchFamily="34" charset="0"/>
              </a:rPr>
              <a:t>Native UI from shared code</a:t>
            </a:r>
          </a:p>
        </p:txBody>
      </p:sp>
      <p:sp>
        <p:nvSpPr>
          <p:cNvPr id="15" name="Left Brace 14"/>
          <p:cNvSpPr/>
          <p:nvPr/>
        </p:nvSpPr>
        <p:spPr>
          <a:xfrm>
            <a:off x="5735468" y="1374078"/>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2043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160" y="273469"/>
            <a:ext cx="11655840" cy="899665"/>
          </a:xfrm>
        </p:spPr>
        <p:txBody>
          <a:bodyPr>
            <a:normAutofit/>
          </a:bodyPr>
          <a:lstStyle/>
          <a:p>
            <a:pPr defTabSz="914367" fontAlgn="auto">
              <a:spcAft>
                <a:spcPts val="0"/>
              </a:spcAft>
              <a:defRPr/>
            </a:pPr>
            <a:r>
              <a:rPr sz="3000" spc="-100" dirty="0">
                <a:ln w="3175">
                  <a:noFill/>
                </a:ln>
                <a:solidFill>
                  <a:srgbClr val="505050"/>
                </a:solidFill>
                <a:latin typeface="Segoe UI Light" panose="020B0502040204020203" pitchFamily="34" charset="0"/>
              </a:rPr>
              <a:t>Benefits</a:t>
            </a:r>
          </a:p>
        </p:txBody>
      </p:sp>
      <p:sp>
        <p:nvSpPr>
          <p:cNvPr id="43011" name="Text Placeholder 18"/>
          <p:cNvSpPr txBox="1">
            <a:spLocks/>
          </p:cNvSpPr>
          <p:nvPr/>
        </p:nvSpPr>
        <p:spPr bwMode="auto">
          <a:xfrm>
            <a:off x="363538" y="1308100"/>
            <a:ext cx="114681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86856" tIns="179284" rIns="286856" bIns="179284"/>
          <a:lstStyle>
            <a:lvl1pPr defTabSz="931863">
              <a:lnSpc>
                <a:spcPct val="90000"/>
              </a:lnSpc>
              <a:spcBef>
                <a:spcPct val="20000"/>
              </a:spcBef>
              <a:buSzPct val="90000"/>
              <a:buFont typeface="Arial" panose="020B0604020202020204" pitchFamily="34" charset="0"/>
              <a:buChar char="•"/>
              <a:defRPr sz="3900">
                <a:solidFill>
                  <a:schemeClr val="tx1"/>
                </a:solidFill>
                <a:latin typeface="Segoe UI Light" panose="020B0502040204020203" pitchFamily="34" charset="0"/>
              </a:defRPr>
            </a:lvl1pPr>
            <a:lvl2pPr marL="584200" indent="-241300" defTabSz="931863">
              <a:lnSpc>
                <a:spcPct val="90000"/>
              </a:lnSpc>
              <a:spcBef>
                <a:spcPct val="20000"/>
              </a:spcBef>
              <a:buSzPct val="90000"/>
              <a:buFont typeface="Arial" panose="020B0604020202020204" pitchFamily="34" charset="0"/>
              <a:buChar char="•"/>
              <a:defRPr sz="2300">
                <a:solidFill>
                  <a:schemeClr val="tx1"/>
                </a:solidFill>
                <a:latin typeface="Segoe UI" panose="020B0502040204020203" pitchFamily="34" charset="0"/>
              </a:defRPr>
            </a:lvl2pPr>
            <a:lvl3pPr marL="800100" indent="-228600" defTabSz="931863">
              <a:lnSpc>
                <a:spcPct val="90000"/>
              </a:lnSpc>
              <a:spcBef>
                <a:spcPct val="20000"/>
              </a:spcBef>
              <a:buSzPct val="90000"/>
              <a:buFont typeface="Arial" panose="020B0604020202020204" pitchFamily="34" charset="0"/>
              <a:buChar char="•"/>
              <a:defRPr sz="1900">
                <a:solidFill>
                  <a:schemeClr val="tx1"/>
                </a:solidFill>
                <a:latin typeface="Segoe UI" panose="020B0502040204020203" pitchFamily="34" charset="0"/>
              </a:defRPr>
            </a:lvl3pPr>
            <a:lvl4pPr marL="1028700" indent="-228600" defTabSz="931863">
              <a:lnSpc>
                <a:spcPct val="90000"/>
              </a:lnSpc>
              <a:spcBef>
                <a:spcPct val="20000"/>
              </a:spcBef>
              <a:buSzPct val="90000"/>
              <a:buFont typeface="Arial" panose="020B0604020202020204" pitchFamily="34" charset="0"/>
              <a:buChar char="•"/>
              <a:defRPr sz="1700">
                <a:solidFill>
                  <a:schemeClr val="tx1"/>
                </a:solidFill>
                <a:latin typeface="Segoe UI" panose="020B0502040204020203" pitchFamily="34" charset="0"/>
              </a:defRPr>
            </a:lvl4pPr>
            <a:lvl5pPr marL="1257300" indent="-228600" defTabSz="931863">
              <a:lnSpc>
                <a:spcPct val="90000"/>
              </a:lnSpc>
              <a:spcBef>
                <a:spcPct val="20000"/>
              </a:spcBef>
              <a:buSzPct val="90000"/>
              <a:buFont typeface="Arial" panose="020B0604020202020204" pitchFamily="34" charset="0"/>
              <a:buChar char="•"/>
              <a:defRPr sz="1700">
                <a:solidFill>
                  <a:schemeClr val="tx1"/>
                </a:solidFill>
                <a:latin typeface="Segoe UI" panose="020B0502040204020203" pitchFamily="34" charset="0"/>
              </a:defRPr>
            </a:lvl5pPr>
            <a:lvl6pPr marL="1714500" indent="-228600" defTabSz="931863" fontAlgn="base">
              <a:lnSpc>
                <a:spcPct val="90000"/>
              </a:lnSpc>
              <a:spcBef>
                <a:spcPct val="20000"/>
              </a:spcBef>
              <a:spcAft>
                <a:spcPct val="0"/>
              </a:spcAft>
              <a:buSzPct val="90000"/>
              <a:buFont typeface="Arial" panose="020B0604020202020204" pitchFamily="34" charset="0"/>
              <a:buChar char="•"/>
              <a:defRPr sz="1700">
                <a:solidFill>
                  <a:schemeClr val="tx1"/>
                </a:solidFill>
                <a:latin typeface="Segoe UI" panose="020B0502040204020203" pitchFamily="34" charset="0"/>
              </a:defRPr>
            </a:lvl6pPr>
            <a:lvl7pPr marL="2171700" indent="-228600" defTabSz="931863" fontAlgn="base">
              <a:lnSpc>
                <a:spcPct val="90000"/>
              </a:lnSpc>
              <a:spcBef>
                <a:spcPct val="20000"/>
              </a:spcBef>
              <a:spcAft>
                <a:spcPct val="0"/>
              </a:spcAft>
              <a:buSzPct val="90000"/>
              <a:buFont typeface="Arial" panose="020B0604020202020204" pitchFamily="34" charset="0"/>
              <a:buChar char="•"/>
              <a:defRPr sz="1700">
                <a:solidFill>
                  <a:schemeClr val="tx1"/>
                </a:solidFill>
                <a:latin typeface="Segoe UI" panose="020B0502040204020203" pitchFamily="34" charset="0"/>
              </a:defRPr>
            </a:lvl7pPr>
            <a:lvl8pPr marL="2628900" indent="-228600" defTabSz="931863" fontAlgn="base">
              <a:lnSpc>
                <a:spcPct val="90000"/>
              </a:lnSpc>
              <a:spcBef>
                <a:spcPct val="20000"/>
              </a:spcBef>
              <a:spcAft>
                <a:spcPct val="0"/>
              </a:spcAft>
              <a:buSzPct val="90000"/>
              <a:buFont typeface="Arial" panose="020B0604020202020204" pitchFamily="34" charset="0"/>
              <a:buChar char="•"/>
              <a:defRPr sz="1700">
                <a:solidFill>
                  <a:schemeClr val="tx1"/>
                </a:solidFill>
                <a:latin typeface="Segoe UI" panose="020B0502040204020203" pitchFamily="34" charset="0"/>
              </a:defRPr>
            </a:lvl8pPr>
            <a:lvl9pPr marL="3086100" indent="-228600" defTabSz="931863" fontAlgn="base">
              <a:lnSpc>
                <a:spcPct val="90000"/>
              </a:lnSpc>
              <a:spcBef>
                <a:spcPct val="20000"/>
              </a:spcBef>
              <a:spcAft>
                <a:spcPct val="0"/>
              </a:spcAft>
              <a:buSzPct val="90000"/>
              <a:buFont typeface="Arial" panose="020B0604020202020204" pitchFamily="34" charset="0"/>
              <a:buChar char="•"/>
              <a:defRPr sz="1700">
                <a:solidFill>
                  <a:schemeClr val="tx1"/>
                </a:solidFill>
                <a:latin typeface="Segoe UI" panose="020B0502040204020203" pitchFamily="34" charset="0"/>
              </a:defRPr>
            </a:lvl9pPr>
          </a:lstStyle>
          <a:p>
            <a:pPr eaLnBrk="1" hangingPunct="1">
              <a:buFont typeface="Arial" panose="020B0604020202020204" pitchFamily="34" charset="0"/>
              <a:buNone/>
            </a:pPr>
            <a:r>
              <a:rPr lang="en-US" altLang="en-US" sz="3600" dirty="0">
                <a:latin typeface="Segoe UI" panose="020B0502040204020203" pitchFamily="34" charset="0"/>
                <a:cs typeface="Segoe UI" panose="020B0502040204020203" pitchFamily="34" charset="0"/>
              </a:rPr>
              <a:t>✓ Easy to Manage code</a:t>
            </a:r>
          </a:p>
          <a:p>
            <a:pPr eaLnBrk="1" hangingPunct="1">
              <a:buFont typeface="Arial" panose="020B0604020202020204" pitchFamily="34" charset="0"/>
              <a:buNone/>
            </a:pPr>
            <a:endParaRPr lang="en-US" altLang="en-US" sz="3600" dirty="0">
              <a:latin typeface="Segoe UI" panose="020B0502040204020203" pitchFamily="34" charset="0"/>
              <a:cs typeface="Segoe UI" panose="020B0502040204020203" pitchFamily="34" charset="0"/>
            </a:endParaRPr>
          </a:p>
          <a:p>
            <a:pPr eaLnBrk="1" hangingPunct="1">
              <a:buFont typeface="Arial" panose="020B0604020202020204" pitchFamily="34" charset="0"/>
              <a:buNone/>
            </a:pPr>
            <a:r>
              <a:rPr lang="en-US" altLang="en-US" sz="3600" dirty="0">
                <a:latin typeface="Segoe UI" panose="020B0502040204020203" pitchFamily="34" charset="0"/>
                <a:cs typeface="Segoe UI" panose="020B0502040204020203" pitchFamily="34" charset="0"/>
              </a:rPr>
              <a:t>✓ Single UI for all platform</a:t>
            </a:r>
          </a:p>
          <a:p>
            <a:pPr eaLnBrk="1" hangingPunct="1">
              <a:buFont typeface="Arial" panose="020B0604020202020204" pitchFamily="34" charset="0"/>
              <a:buNone/>
            </a:pPr>
            <a:endParaRPr lang="en-US" altLang="en-US" sz="3600" dirty="0">
              <a:latin typeface="Segoe UI" panose="020B0502040204020203" pitchFamily="34" charset="0"/>
              <a:cs typeface="Segoe UI" panose="020B0502040204020203" pitchFamily="34" charset="0"/>
            </a:endParaRPr>
          </a:p>
          <a:p>
            <a:pPr eaLnBrk="1" hangingPunct="1">
              <a:buFont typeface="Arial" panose="020B0604020202020204" pitchFamily="34" charset="0"/>
              <a:buNone/>
            </a:pPr>
            <a:r>
              <a:rPr lang="en-US" altLang="en-US" sz="3600" dirty="0">
                <a:latin typeface="Segoe UI" panose="020B0502040204020203" pitchFamily="34" charset="0"/>
                <a:cs typeface="Segoe UI" panose="020B0502040204020203" pitchFamily="34" charset="0"/>
              </a:rPr>
              <a:t>✓ 100% Code Sharing</a:t>
            </a:r>
          </a:p>
          <a:p>
            <a:pPr>
              <a:buNone/>
            </a:pPr>
            <a:endParaRPr lang="en-US" altLang="en-US" sz="3600" dirty="0">
              <a:latin typeface="Segoe UI" panose="020B0502040204020203" pitchFamily="34" charset="0"/>
              <a:cs typeface="Segoe UI" panose="020B0502040204020203" pitchFamily="34" charset="0"/>
            </a:endParaRPr>
          </a:p>
          <a:p>
            <a:pPr>
              <a:buNone/>
            </a:pPr>
            <a:r>
              <a:rPr lang="en-US" altLang="en-US" sz="3600" dirty="0">
                <a:latin typeface="Segoe UI" panose="020B0502040204020203" pitchFamily="34" charset="0"/>
                <a:cs typeface="Segoe UI" panose="020B0502040204020203" pitchFamily="34" charset="0"/>
              </a:rPr>
              <a:t>✓ See XAML error at build time</a:t>
            </a:r>
          </a:p>
          <a:p>
            <a:pPr eaLnBrk="1" hangingPunct="1">
              <a:buFont typeface="Arial" panose="020B0604020202020204" pitchFamily="34" charset="0"/>
              <a:buNone/>
            </a:pPr>
            <a:endParaRPr lang="en-US" altLang="en-US" sz="3600" dirty="0">
              <a:latin typeface="Segoe UI" panose="020B0502040204020203" pitchFamily="34" charset="0"/>
              <a:cs typeface="Segoe UI" panose="020B0502040204020203" pitchFamily="34" charset="0"/>
            </a:endParaRPr>
          </a:p>
          <a:p>
            <a:pPr eaLnBrk="1" hangingPunct="1">
              <a:buFont typeface="Arial" panose="020B0604020202020204" pitchFamily="34" charset="0"/>
              <a:buNone/>
            </a:pPr>
            <a:endParaRPr lang="en-US" altLang="en-US" sz="4800" b="1" dirty="0">
              <a:latin typeface="+mj-lt"/>
              <a:ea typeface="+mj-ea"/>
              <a:cs typeface="+mj-cs"/>
            </a:endParaRPr>
          </a:p>
          <a:p>
            <a:pPr eaLnBrk="1" hangingPunct="1">
              <a:buFont typeface="Arial" panose="020B0604020202020204" pitchFamily="34" charset="0"/>
              <a:buNone/>
            </a:pPr>
            <a:endParaRPr lang="en-US" altLang="en-US" sz="4800" b="1" dirty="0">
              <a:latin typeface="Segoe UI" panose="020B0502040204020203" pitchFamily="34" charset="0"/>
              <a:cs typeface="Segoe UI" panose="020B0502040204020203" pitchFamily="34" charset="0"/>
            </a:endParaRPr>
          </a:p>
          <a:p>
            <a:pPr eaLnBrk="1" hangingPunct="1">
              <a:buFont typeface="Arial" panose="020B0604020202020204" pitchFamily="34" charset="0"/>
              <a:buNone/>
            </a:pPr>
            <a:endParaRPr lang="en-US" altLang="en-US" sz="4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0276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What’s New in </a:t>
            </a:r>
            <a:r>
              <a:rPr lang="en-US" dirty="0" err="1"/>
              <a:t>Xamarin.Forms</a:t>
            </a:r>
            <a:r>
              <a:rPr lang="en-US" dirty="0"/>
              <a:t> 3.0</a:t>
            </a:r>
          </a:p>
        </p:txBody>
      </p:sp>
    </p:spTree>
    <p:extLst>
      <p:ext uri="{BB962C8B-B14F-4D97-AF65-F5344CB8AC3E}">
        <p14:creationId xmlns:p14="http://schemas.microsoft.com/office/powerpoint/2010/main" val="241009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84F5-1CE3-4E53-AD42-B250D3E478FE}"/>
              </a:ext>
            </a:extLst>
          </p:cNvPr>
          <p:cNvSpPr>
            <a:spLocks noGrp="1"/>
          </p:cNvSpPr>
          <p:nvPr>
            <p:ph type="title" idx="4294967295"/>
          </p:nvPr>
        </p:nvSpPr>
        <p:spPr>
          <a:xfrm>
            <a:off x="419518" y="271128"/>
            <a:ext cx="7244598" cy="1069975"/>
          </a:xfrm>
          <a:noFill/>
        </p:spPr>
        <p:txBody>
          <a:bodyPr>
            <a:normAutofit/>
          </a:bodyPr>
          <a:lstStyle/>
          <a:p>
            <a:pPr defTabSz="914367" fontAlgn="auto">
              <a:spcAft>
                <a:spcPts val="0"/>
              </a:spcAft>
              <a:defRPr/>
            </a:pPr>
            <a:r>
              <a:rPr lang="en-IN" sz="3000" dirty="0">
                <a:latin typeface="Segoe UI Light" panose="020B0502040204020203" pitchFamily="34" charset="0"/>
              </a:rPr>
              <a:t>Main Features in Xamarin 3.0</a:t>
            </a:r>
            <a:endParaRPr sz="3000" dirty="0">
              <a:latin typeface="Segoe UI Light" panose="020B0502040204020203" pitchFamily="34" charset="0"/>
            </a:endParaRPr>
          </a:p>
        </p:txBody>
      </p:sp>
      <p:grpSp>
        <p:nvGrpSpPr>
          <p:cNvPr id="24" name="Group 23">
            <a:extLst>
              <a:ext uri="{FF2B5EF4-FFF2-40B4-BE49-F238E27FC236}">
                <a16:creationId xmlns:a16="http://schemas.microsoft.com/office/drawing/2014/main" id="{9C937DDB-33E5-4789-A52A-2038A033F087}"/>
              </a:ext>
            </a:extLst>
          </p:cNvPr>
          <p:cNvGrpSpPr/>
          <p:nvPr/>
        </p:nvGrpSpPr>
        <p:grpSpPr>
          <a:xfrm>
            <a:off x="775360" y="2872861"/>
            <a:ext cx="10446612" cy="1077218"/>
            <a:chOff x="775360" y="2872861"/>
            <a:chExt cx="10446612" cy="1077218"/>
          </a:xfrm>
        </p:grpSpPr>
        <p:sp>
          <p:nvSpPr>
            <p:cNvPr id="4" name="Rectangle 3">
              <a:extLst>
                <a:ext uri="{FF2B5EF4-FFF2-40B4-BE49-F238E27FC236}">
                  <a16:creationId xmlns:a16="http://schemas.microsoft.com/office/drawing/2014/main" id="{AFEF0788-C810-4F69-B918-C7022767323E}"/>
                </a:ext>
              </a:extLst>
            </p:cNvPr>
            <p:cNvSpPr/>
            <p:nvPr/>
          </p:nvSpPr>
          <p:spPr>
            <a:xfrm>
              <a:off x="775360" y="2872861"/>
              <a:ext cx="2323649" cy="1077218"/>
            </a:xfrm>
            <a:prstGeom prst="rect">
              <a:avLst/>
            </a:prstGeom>
            <a:noFill/>
          </p:spPr>
          <p:txBody>
            <a:bodyPr wrap="square">
              <a:spAutoFit/>
            </a:bodyPr>
            <a:lstStyle/>
            <a:p>
              <a:pPr algn="ctr" defTabSz="457157" fontAlgn="base">
                <a:spcBef>
                  <a:spcPct val="0"/>
                </a:spcBef>
                <a:spcAft>
                  <a:spcPct val="0"/>
                </a:spcAft>
              </a:pPr>
              <a:r>
                <a:rPr lang="en-IN" sz="3200" b="1" kern="0" dirty="0">
                  <a:latin typeface="Segoe UI Light"/>
                  <a:ea typeface="ＭＳ Ｐゴシック" pitchFamily="-72" charset="-128"/>
                  <a:cs typeface="Helvetica Light"/>
                </a:rPr>
                <a:t>Visual State Manger</a:t>
              </a:r>
              <a:endParaRPr lang="en-US" sz="3200" b="1" kern="0" dirty="0">
                <a:latin typeface="Segoe UI Light"/>
                <a:ea typeface="ＭＳ Ｐゴシック" pitchFamily="-72" charset="-128"/>
                <a:cs typeface="Helvetica Light"/>
              </a:endParaRPr>
            </a:p>
          </p:txBody>
        </p:sp>
        <p:sp>
          <p:nvSpPr>
            <p:cNvPr id="5" name="Rectangle 4">
              <a:extLst>
                <a:ext uri="{FF2B5EF4-FFF2-40B4-BE49-F238E27FC236}">
                  <a16:creationId xmlns:a16="http://schemas.microsoft.com/office/drawing/2014/main" id="{40B4E1BF-C6EB-4C0E-B002-EEEEAFDBEB18}"/>
                </a:ext>
              </a:extLst>
            </p:cNvPr>
            <p:cNvSpPr/>
            <p:nvPr/>
          </p:nvSpPr>
          <p:spPr>
            <a:xfrm>
              <a:off x="3998143" y="2872861"/>
              <a:ext cx="2019144" cy="1077218"/>
            </a:xfrm>
            <a:prstGeom prst="rect">
              <a:avLst/>
            </a:prstGeom>
          </p:spPr>
          <p:txBody>
            <a:bodyPr wrap="square">
              <a:spAutoFit/>
            </a:bodyPr>
            <a:lstStyle/>
            <a:p>
              <a:pPr algn="ctr" defTabSz="457157" fontAlgn="base">
                <a:spcBef>
                  <a:spcPct val="0"/>
                </a:spcBef>
                <a:spcAft>
                  <a:spcPct val="0"/>
                </a:spcAft>
              </a:pPr>
              <a:r>
                <a:rPr lang="en-US" sz="3200" b="1" kern="0" dirty="0">
                  <a:latin typeface="Segoe UI Light"/>
                  <a:ea typeface="ＭＳ Ｐゴシック" pitchFamily="-72" charset="-128"/>
                </a:rPr>
                <a:t>Right-To-Left</a:t>
              </a:r>
            </a:p>
          </p:txBody>
        </p:sp>
        <p:sp>
          <p:nvSpPr>
            <p:cNvPr id="7" name="Rectangle 6">
              <a:extLst>
                <a:ext uri="{FF2B5EF4-FFF2-40B4-BE49-F238E27FC236}">
                  <a16:creationId xmlns:a16="http://schemas.microsoft.com/office/drawing/2014/main" id="{07426F1A-0AA1-423A-8A51-62000A3B4D67}"/>
                </a:ext>
              </a:extLst>
            </p:cNvPr>
            <p:cNvSpPr/>
            <p:nvPr/>
          </p:nvSpPr>
          <p:spPr>
            <a:xfrm>
              <a:off x="6299060" y="3119083"/>
              <a:ext cx="2621995" cy="584775"/>
            </a:xfrm>
            <a:prstGeom prst="rect">
              <a:avLst/>
            </a:prstGeom>
          </p:spPr>
          <p:txBody>
            <a:bodyPr wrap="square">
              <a:spAutoFit/>
            </a:bodyPr>
            <a:lstStyle/>
            <a:p>
              <a:pPr algn="ctr" defTabSz="457157" fontAlgn="base">
                <a:spcBef>
                  <a:spcPct val="0"/>
                </a:spcBef>
                <a:spcAft>
                  <a:spcPct val="0"/>
                </a:spcAft>
              </a:pPr>
              <a:r>
                <a:rPr lang="en-IN" sz="3200" b="1" kern="0" dirty="0" err="1">
                  <a:latin typeface="Segoe UI Light"/>
                  <a:ea typeface="ＭＳ Ｐゴシック" pitchFamily="-72" charset="-128"/>
                </a:rPr>
                <a:t>FlexLayout</a:t>
              </a:r>
              <a:endParaRPr lang="en-US" sz="3200" b="1" kern="0" dirty="0">
                <a:latin typeface="Segoe UI Light"/>
                <a:ea typeface="ＭＳ Ｐゴシック" pitchFamily="-72" charset="-128"/>
              </a:endParaRPr>
            </a:p>
          </p:txBody>
        </p:sp>
        <p:sp>
          <p:nvSpPr>
            <p:cNvPr id="17" name="Rectangle 16">
              <a:extLst>
                <a:ext uri="{FF2B5EF4-FFF2-40B4-BE49-F238E27FC236}">
                  <a16:creationId xmlns:a16="http://schemas.microsoft.com/office/drawing/2014/main" id="{BF2251E6-9136-4C92-B3C3-A14A96920B32}"/>
                </a:ext>
              </a:extLst>
            </p:cNvPr>
            <p:cNvSpPr/>
            <p:nvPr/>
          </p:nvSpPr>
          <p:spPr>
            <a:xfrm>
              <a:off x="9202828" y="3119083"/>
              <a:ext cx="2019144" cy="584775"/>
            </a:xfrm>
            <a:prstGeom prst="rect">
              <a:avLst/>
            </a:prstGeom>
          </p:spPr>
          <p:txBody>
            <a:bodyPr wrap="square">
              <a:spAutoFit/>
            </a:bodyPr>
            <a:lstStyle/>
            <a:p>
              <a:pPr algn="ctr" defTabSz="457157" fontAlgn="base">
                <a:spcBef>
                  <a:spcPct val="0"/>
                </a:spcBef>
                <a:spcAft>
                  <a:spcPct val="0"/>
                </a:spcAft>
              </a:pPr>
              <a:r>
                <a:rPr lang="en-IN" sz="3200" b="1" kern="0" dirty="0">
                  <a:latin typeface="Segoe UI Light"/>
                  <a:ea typeface="ＭＳ Ｐゴシック" pitchFamily="-72" charset="-128"/>
                </a:rPr>
                <a:t>CSS</a:t>
              </a:r>
              <a:endParaRPr lang="en-US" sz="3200" b="1" kern="0" dirty="0">
                <a:latin typeface="Segoe UI Light"/>
                <a:ea typeface="ＭＳ Ｐゴシック" pitchFamily="-72" charset="-128"/>
              </a:endParaRPr>
            </a:p>
          </p:txBody>
        </p:sp>
      </p:grpSp>
      <p:grpSp>
        <p:nvGrpSpPr>
          <p:cNvPr id="23" name="Group 22">
            <a:extLst>
              <a:ext uri="{FF2B5EF4-FFF2-40B4-BE49-F238E27FC236}">
                <a16:creationId xmlns:a16="http://schemas.microsoft.com/office/drawing/2014/main" id="{B8BC260E-A1CE-4F42-94AE-44F28AC22122}"/>
              </a:ext>
            </a:extLst>
          </p:cNvPr>
          <p:cNvGrpSpPr/>
          <p:nvPr/>
        </p:nvGrpSpPr>
        <p:grpSpPr>
          <a:xfrm>
            <a:off x="9332247" y="2003353"/>
            <a:ext cx="2784256" cy="2784256"/>
            <a:chOff x="9286203" y="1739475"/>
            <a:chExt cx="2784256" cy="2784256"/>
          </a:xfrm>
        </p:grpSpPr>
        <p:sp>
          <p:nvSpPr>
            <p:cNvPr id="19" name="Oval 18">
              <a:extLst>
                <a:ext uri="{FF2B5EF4-FFF2-40B4-BE49-F238E27FC236}">
                  <a16:creationId xmlns:a16="http://schemas.microsoft.com/office/drawing/2014/main" id="{BCE61F06-1750-417D-8451-9932DCF82710}"/>
                </a:ext>
              </a:extLst>
            </p:cNvPr>
            <p:cNvSpPr/>
            <p:nvPr/>
          </p:nvSpPr>
          <p:spPr bwMode="auto">
            <a:xfrm>
              <a:off x="9286203" y="1739475"/>
              <a:ext cx="2784256" cy="2784256"/>
            </a:xfrm>
            <a:prstGeom prst="ellipse">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252B0ACA-2110-424D-AFE6-42A5FD6EC0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5423" y="2080592"/>
              <a:ext cx="2199113" cy="2199113"/>
            </a:xfrm>
            <a:prstGeom prst="rect">
              <a:avLst/>
            </a:prstGeom>
          </p:spPr>
        </p:pic>
      </p:grpSp>
      <p:grpSp>
        <p:nvGrpSpPr>
          <p:cNvPr id="22" name="Group 21">
            <a:extLst>
              <a:ext uri="{FF2B5EF4-FFF2-40B4-BE49-F238E27FC236}">
                <a16:creationId xmlns:a16="http://schemas.microsoft.com/office/drawing/2014/main" id="{CAC55995-FFD5-4776-8FA7-E85F386CFF52}"/>
              </a:ext>
            </a:extLst>
          </p:cNvPr>
          <p:cNvGrpSpPr/>
          <p:nvPr/>
        </p:nvGrpSpPr>
        <p:grpSpPr>
          <a:xfrm>
            <a:off x="419518" y="2019342"/>
            <a:ext cx="2784256" cy="2784256"/>
            <a:chOff x="6350142" y="1826988"/>
            <a:chExt cx="2784256" cy="2784256"/>
          </a:xfrm>
        </p:grpSpPr>
        <p:sp>
          <p:nvSpPr>
            <p:cNvPr id="15" name="Oval 14">
              <a:extLst>
                <a:ext uri="{FF2B5EF4-FFF2-40B4-BE49-F238E27FC236}">
                  <a16:creationId xmlns:a16="http://schemas.microsoft.com/office/drawing/2014/main" id="{BA694A46-CA49-46CB-A0D1-A10155283C20}"/>
                </a:ext>
              </a:extLst>
            </p:cNvPr>
            <p:cNvSpPr/>
            <p:nvPr/>
          </p:nvSpPr>
          <p:spPr bwMode="auto">
            <a:xfrm>
              <a:off x="6350142" y="1826988"/>
              <a:ext cx="2784256" cy="2784256"/>
            </a:xfrm>
            <a:prstGeom prst="ellipse">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6C314D53-8DB5-4C95-B2B1-99C2CAC6D5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9362" y="2168105"/>
              <a:ext cx="2199113" cy="2199113"/>
            </a:xfrm>
            <a:prstGeom prst="rect">
              <a:avLst/>
            </a:prstGeom>
          </p:spPr>
        </p:pic>
      </p:grpSp>
      <p:grpSp>
        <p:nvGrpSpPr>
          <p:cNvPr id="3" name="Group 2">
            <a:extLst>
              <a:ext uri="{FF2B5EF4-FFF2-40B4-BE49-F238E27FC236}">
                <a16:creationId xmlns:a16="http://schemas.microsoft.com/office/drawing/2014/main" id="{82AA38F1-DBB7-41E5-AEEA-F994A14FD50B}"/>
              </a:ext>
            </a:extLst>
          </p:cNvPr>
          <p:cNvGrpSpPr/>
          <p:nvPr/>
        </p:nvGrpSpPr>
        <p:grpSpPr>
          <a:xfrm>
            <a:off x="3433450" y="2019342"/>
            <a:ext cx="2719722" cy="2719722"/>
            <a:chOff x="499923" y="1790423"/>
            <a:chExt cx="2719722" cy="2719722"/>
          </a:xfrm>
        </p:grpSpPr>
        <p:sp>
          <p:nvSpPr>
            <p:cNvPr id="9" name="Oval 8">
              <a:extLst>
                <a:ext uri="{FF2B5EF4-FFF2-40B4-BE49-F238E27FC236}">
                  <a16:creationId xmlns:a16="http://schemas.microsoft.com/office/drawing/2014/main" id="{EF557258-0CBD-466D-8A70-1A702E8039D2}"/>
                </a:ext>
              </a:extLst>
            </p:cNvPr>
            <p:cNvSpPr/>
            <p:nvPr/>
          </p:nvSpPr>
          <p:spPr bwMode="auto">
            <a:xfrm>
              <a:off x="499923" y="1790423"/>
              <a:ext cx="2719722" cy="2719722"/>
            </a:xfrm>
            <a:prstGeom prst="ellipse">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DD6233C9-9DA0-49F8-B279-7B528D3BB6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608" y="2067005"/>
              <a:ext cx="2199114" cy="2199114"/>
            </a:xfrm>
            <a:prstGeom prst="rect">
              <a:avLst/>
            </a:prstGeom>
          </p:spPr>
        </p:pic>
      </p:grpSp>
      <p:grpSp>
        <p:nvGrpSpPr>
          <p:cNvPr id="21" name="Group 20">
            <a:extLst>
              <a:ext uri="{FF2B5EF4-FFF2-40B4-BE49-F238E27FC236}">
                <a16:creationId xmlns:a16="http://schemas.microsoft.com/office/drawing/2014/main" id="{398468B1-79BF-4FD4-9798-A04C19C02B27}"/>
              </a:ext>
            </a:extLst>
          </p:cNvPr>
          <p:cNvGrpSpPr/>
          <p:nvPr/>
        </p:nvGrpSpPr>
        <p:grpSpPr>
          <a:xfrm>
            <a:off x="6336507" y="1983485"/>
            <a:ext cx="2719722" cy="2719722"/>
            <a:chOff x="3485568" y="1861416"/>
            <a:chExt cx="2719722" cy="2719722"/>
          </a:xfrm>
        </p:grpSpPr>
        <p:sp>
          <p:nvSpPr>
            <p:cNvPr id="12" name="Oval 11">
              <a:extLst>
                <a:ext uri="{FF2B5EF4-FFF2-40B4-BE49-F238E27FC236}">
                  <a16:creationId xmlns:a16="http://schemas.microsoft.com/office/drawing/2014/main" id="{48A10C5C-2C45-4744-ABCD-23A2DB4875F7}"/>
                </a:ext>
              </a:extLst>
            </p:cNvPr>
            <p:cNvSpPr/>
            <p:nvPr/>
          </p:nvSpPr>
          <p:spPr bwMode="auto">
            <a:xfrm>
              <a:off x="3485568" y="1861416"/>
              <a:ext cx="2719722" cy="2719722"/>
            </a:xfrm>
            <a:prstGeom prst="ellipse">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E5FBDAAE-B9E1-4052-84ED-0CDF0482C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0253" y="2119559"/>
              <a:ext cx="2199114" cy="2199114"/>
            </a:xfrm>
            <a:prstGeom prst="rect">
              <a:avLst/>
            </a:prstGeom>
          </p:spPr>
        </p:pic>
      </p:grpSp>
    </p:spTree>
    <p:extLst>
      <p:ext uri="{BB962C8B-B14F-4D97-AF65-F5344CB8AC3E}">
        <p14:creationId xmlns:p14="http://schemas.microsoft.com/office/powerpoint/2010/main" val="14864565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F10B0EB-2462-40F6-82FC-FB61459A76FD}"/>
              </a:ext>
            </a:extLst>
          </p:cNvPr>
          <p:cNvSpPr/>
          <p:nvPr/>
        </p:nvSpPr>
        <p:spPr>
          <a:xfrm>
            <a:off x="450769" y="477071"/>
            <a:ext cx="3385863" cy="553998"/>
          </a:xfrm>
          <a:prstGeom prst="rect">
            <a:avLst/>
          </a:prstGeom>
        </p:spPr>
        <p:txBody>
          <a:bodyPr wrap="none">
            <a:spAutoFit/>
          </a:bodyPr>
          <a:lstStyle/>
          <a:p>
            <a:r>
              <a:rPr lang="en-IN" sz="3000" dirty="0">
                <a:solidFill>
                  <a:srgbClr val="505050"/>
                </a:solidFill>
                <a:latin typeface="Segoe UI Light" panose="020B0502040204020203" pitchFamily="34" charset="0"/>
                <a:ea typeface="+mj-ea"/>
                <a:cs typeface="+mj-cs"/>
              </a:rPr>
              <a:t>Visual State Manger</a:t>
            </a:r>
            <a:endParaRPr lang="en-US" sz="3000" dirty="0">
              <a:solidFill>
                <a:srgbClr val="505050"/>
              </a:solidFill>
              <a:latin typeface="Segoe UI Light" panose="020B0502040204020203" pitchFamily="34" charset="0"/>
              <a:ea typeface="+mj-ea"/>
              <a:cs typeface="+mj-cs"/>
            </a:endParaRPr>
          </a:p>
        </p:txBody>
      </p:sp>
      <p:sp>
        <p:nvSpPr>
          <p:cNvPr id="26" name="Rectangle 25">
            <a:extLst>
              <a:ext uri="{FF2B5EF4-FFF2-40B4-BE49-F238E27FC236}">
                <a16:creationId xmlns:a16="http://schemas.microsoft.com/office/drawing/2014/main" id="{4F4D282E-23D1-48D9-88C7-F60A903C6217}"/>
              </a:ext>
            </a:extLst>
          </p:cNvPr>
          <p:cNvSpPr/>
          <p:nvPr/>
        </p:nvSpPr>
        <p:spPr>
          <a:xfrm>
            <a:off x="788632" y="1839957"/>
            <a:ext cx="6096000" cy="2246769"/>
          </a:xfrm>
          <a:prstGeom prst="rect">
            <a:avLst/>
          </a:prstGeom>
        </p:spPr>
        <p:txBody>
          <a:bodyPr>
            <a:spAutoFit/>
          </a:bodyPr>
          <a:lstStyle/>
          <a:p>
            <a:r>
              <a:rPr lang="en-US" sz="2800" dirty="0" err="1">
                <a:latin typeface="Segoe UI" panose="020B0502040204020203" pitchFamily="34" charset="0"/>
                <a:cs typeface="Segoe UI" panose="020B0502040204020203" pitchFamily="34" charset="0"/>
              </a:rPr>
              <a:t>VisualElement</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CommonStates</a:t>
            </a:r>
            <a:r>
              <a:rPr lang="en-US" sz="2800" dirty="0">
                <a:latin typeface="Segoe UI" panose="020B0502040204020203" pitchFamily="34" charset="0"/>
                <a:cs typeface="Segoe UI" panose="020B0502040204020203" pitchFamily="34" charset="0"/>
              </a:rPr>
              <a:t>" </a:t>
            </a:r>
          </a:p>
          <a:p>
            <a:endParaRPr lang="en-US" sz="2800" dirty="0">
              <a:latin typeface="Segoe UI" panose="020B0502040204020203" pitchFamily="34" charset="0"/>
              <a:cs typeface="Segoe UI" panose="020B0502040204020203" pitchFamily="34" charset="0"/>
            </a:endParaRP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"Normal"</a:t>
            </a: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"Disabled"</a:t>
            </a: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"Focused"</a:t>
            </a:r>
          </a:p>
        </p:txBody>
      </p:sp>
      <p:sp>
        <p:nvSpPr>
          <p:cNvPr id="30" name="Rectangle 29">
            <a:extLst>
              <a:ext uri="{FF2B5EF4-FFF2-40B4-BE49-F238E27FC236}">
                <a16:creationId xmlns:a16="http://schemas.microsoft.com/office/drawing/2014/main" id="{1ACD37F0-4A39-4013-904E-195D6C3F79F4}"/>
              </a:ext>
            </a:extLst>
          </p:cNvPr>
          <p:cNvSpPr/>
          <p:nvPr/>
        </p:nvSpPr>
        <p:spPr>
          <a:xfrm>
            <a:off x="5775158" y="0"/>
            <a:ext cx="6416842" cy="6858000"/>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704DA42-F01F-45E9-B9EB-32470C13102B}"/>
              </a:ext>
            </a:extLst>
          </p:cNvPr>
          <p:cNvSpPr/>
          <p:nvPr/>
        </p:nvSpPr>
        <p:spPr>
          <a:xfrm>
            <a:off x="6283285" y="477071"/>
            <a:ext cx="5079746" cy="6247864"/>
          </a:xfrm>
          <a:prstGeom prst="rect">
            <a:avLst/>
          </a:prstGeom>
          <a:solidFill>
            <a:schemeClr val="accent3">
              <a:lumMod val="40000"/>
              <a:lumOff val="60000"/>
            </a:schemeClr>
          </a:solidFill>
        </p:spPr>
        <p:txBody>
          <a:bodyPr wrap="square">
            <a:spAutoFit/>
          </a:bodyPr>
          <a:lstStyle/>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&lt;Entry </a:t>
            </a:r>
            <a:r>
              <a:rPr lang="en-US" altLang="en-US" sz="1600" b="1" dirty="0" err="1">
                <a:latin typeface="Segoe UI" panose="020B0502040204020203" pitchFamily="34" charset="0"/>
                <a:cs typeface="Segoe UI" panose="020B0502040204020203" pitchFamily="34" charset="0"/>
              </a:rPr>
              <a:t>FontSize</a:t>
            </a:r>
            <a:r>
              <a:rPr lang="en-US" altLang="en-US" sz="1600" b="1" dirty="0">
                <a:latin typeface="Segoe UI" panose="020B0502040204020203" pitchFamily="34" charset="0"/>
                <a:cs typeface="Segoe UI" panose="020B0502040204020203" pitchFamily="34" charset="0"/>
              </a:rPr>
              <a:t>="18"&gt;</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 </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a:t>
            </a:r>
            <a:r>
              <a:rPr lang="en-US" altLang="en-US" sz="1600" b="1" dirty="0" err="1">
                <a:latin typeface="Segoe UI" panose="020B0502040204020203" pitchFamily="34" charset="0"/>
                <a:cs typeface="Segoe UI" panose="020B0502040204020203" pitchFamily="34" charset="0"/>
              </a:rPr>
              <a:t>VisualStateManager.VisualStateGroups</a:t>
            </a:r>
            <a:r>
              <a:rPr lang="en-US" altLang="en-US" sz="1600" b="1" dirty="0">
                <a:latin typeface="Segoe UI" panose="020B0502040204020203" pitchFamily="34" charset="0"/>
                <a:cs typeface="Segoe UI" panose="020B0502040204020203" pitchFamily="34" charset="0"/>
              </a:rPr>
              <a:t>&gt; </a:t>
            </a:r>
          </a:p>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 </a:t>
            </a:r>
            <a:r>
              <a:rPr lang="en-US" altLang="en-US" sz="1600" b="1" i="1" dirty="0">
                <a:latin typeface="Segoe UI" panose="020B0502040204020203" pitchFamily="34" charset="0"/>
                <a:cs typeface="Segoe UI" panose="020B0502040204020203" pitchFamily="34" charset="0"/>
              </a:rPr>
              <a:t>&lt;</a:t>
            </a:r>
            <a:r>
              <a:rPr lang="en-US" altLang="en-US" sz="1600" b="1" i="1" dirty="0" err="1">
                <a:latin typeface="Segoe UI" panose="020B0502040204020203" pitchFamily="34" charset="0"/>
                <a:cs typeface="Segoe UI" panose="020B0502040204020203" pitchFamily="34" charset="0"/>
              </a:rPr>
              <a:t>VisualStateGroup</a:t>
            </a:r>
            <a:r>
              <a:rPr lang="en-US" altLang="en-US" sz="1600" b="1" i="1" dirty="0">
                <a:latin typeface="Segoe UI" panose="020B0502040204020203" pitchFamily="34" charset="0"/>
                <a:cs typeface="Segoe UI" panose="020B0502040204020203" pitchFamily="34" charset="0"/>
              </a:rPr>
              <a:t> x:Name="CommonStates"&gt;</a:t>
            </a:r>
          </a:p>
          <a:p>
            <a:pPr lvl="0" eaLnBrk="0" fontAlgn="base" hangingPunct="0">
              <a:spcBef>
                <a:spcPct val="0"/>
              </a:spcBef>
              <a:spcAft>
                <a:spcPct val="0"/>
              </a:spcAft>
            </a:pPr>
            <a:endParaRPr lang="en-IN"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US"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i="1" dirty="0">
                <a:latin typeface="Segoe UI" panose="020B0502040204020203" pitchFamily="34" charset="0"/>
                <a:cs typeface="Segoe UI" panose="020B0502040204020203" pitchFamily="34" charset="0"/>
              </a:rPr>
              <a:t>&lt;/</a:t>
            </a:r>
            <a:r>
              <a:rPr lang="en-US" altLang="en-US" sz="1600" b="1" i="1" dirty="0" err="1">
                <a:latin typeface="Segoe UI" panose="020B0502040204020203" pitchFamily="34" charset="0"/>
                <a:cs typeface="Segoe UI" panose="020B0502040204020203" pitchFamily="34" charset="0"/>
              </a:rPr>
              <a:t>VisualStateGroup</a:t>
            </a:r>
            <a:r>
              <a:rPr lang="en-US" altLang="en-US" sz="1600" b="1" i="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IN"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US"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a:t>
            </a:r>
            <a:r>
              <a:rPr lang="en-US" altLang="en-US" sz="1600" b="1" dirty="0" err="1">
                <a:latin typeface="Segoe UI" panose="020B0502040204020203" pitchFamily="34" charset="0"/>
                <a:cs typeface="Segoe UI" panose="020B0502040204020203" pitchFamily="34" charset="0"/>
              </a:rPr>
              <a:t>VisualStateManager.VisualStateGroups</a:t>
            </a:r>
            <a:r>
              <a:rPr lang="en-US" altLang="en-US" sz="16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 </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&lt;/Entry&gt; </a:t>
            </a:r>
          </a:p>
          <a:p>
            <a:endParaRPr lang="en-US" sz="1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8918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F10B0EB-2462-40F6-82FC-FB61459A76FD}"/>
              </a:ext>
            </a:extLst>
          </p:cNvPr>
          <p:cNvSpPr/>
          <p:nvPr/>
        </p:nvSpPr>
        <p:spPr>
          <a:xfrm>
            <a:off x="450769" y="477071"/>
            <a:ext cx="3385863" cy="553998"/>
          </a:xfrm>
          <a:prstGeom prst="rect">
            <a:avLst/>
          </a:prstGeom>
        </p:spPr>
        <p:txBody>
          <a:bodyPr wrap="none">
            <a:spAutoFit/>
          </a:bodyPr>
          <a:lstStyle/>
          <a:p>
            <a:r>
              <a:rPr lang="en-IN" sz="3000" dirty="0">
                <a:solidFill>
                  <a:srgbClr val="505050"/>
                </a:solidFill>
                <a:latin typeface="Segoe UI Light" panose="020B0502040204020203" pitchFamily="34" charset="0"/>
                <a:ea typeface="+mj-ea"/>
                <a:cs typeface="+mj-cs"/>
              </a:rPr>
              <a:t>Visual State Manger</a:t>
            </a:r>
            <a:endParaRPr lang="en-US" sz="3000" dirty="0">
              <a:solidFill>
                <a:srgbClr val="505050"/>
              </a:solidFill>
              <a:latin typeface="Segoe UI Light" panose="020B0502040204020203" pitchFamily="34" charset="0"/>
              <a:ea typeface="+mj-ea"/>
              <a:cs typeface="+mj-cs"/>
            </a:endParaRPr>
          </a:p>
        </p:txBody>
      </p:sp>
      <p:sp>
        <p:nvSpPr>
          <p:cNvPr id="26" name="Rectangle 25">
            <a:extLst>
              <a:ext uri="{FF2B5EF4-FFF2-40B4-BE49-F238E27FC236}">
                <a16:creationId xmlns:a16="http://schemas.microsoft.com/office/drawing/2014/main" id="{4F4D282E-23D1-48D9-88C7-F60A903C6217}"/>
              </a:ext>
            </a:extLst>
          </p:cNvPr>
          <p:cNvSpPr/>
          <p:nvPr/>
        </p:nvSpPr>
        <p:spPr>
          <a:xfrm>
            <a:off x="788632" y="1839957"/>
            <a:ext cx="6096000" cy="2246769"/>
          </a:xfrm>
          <a:prstGeom prst="rect">
            <a:avLst/>
          </a:prstGeom>
        </p:spPr>
        <p:txBody>
          <a:bodyPr>
            <a:spAutoFit/>
          </a:bodyPr>
          <a:lstStyle/>
          <a:p>
            <a:r>
              <a:rPr lang="en-US" sz="2800" dirty="0" err="1">
                <a:latin typeface="Segoe UI" panose="020B0502040204020203" pitchFamily="34" charset="0"/>
                <a:cs typeface="Segoe UI" panose="020B0502040204020203" pitchFamily="34" charset="0"/>
              </a:rPr>
              <a:t>VisualElement</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CommonStates</a:t>
            </a:r>
            <a:r>
              <a:rPr lang="en-US" sz="2800" dirty="0">
                <a:latin typeface="Segoe UI" panose="020B0502040204020203" pitchFamily="34" charset="0"/>
                <a:cs typeface="Segoe UI" panose="020B0502040204020203" pitchFamily="34" charset="0"/>
              </a:rPr>
              <a:t>" </a:t>
            </a:r>
          </a:p>
          <a:p>
            <a:endParaRPr lang="en-US" sz="2800" dirty="0">
              <a:latin typeface="Segoe UI" panose="020B0502040204020203" pitchFamily="34" charset="0"/>
              <a:cs typeface="Segoe UI" panose="020B0502040204020203" pitchFamily="34" charset="0"/>
            </a:endParaRP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"Normal"</a:t>
            </a: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"Disabled"</a:t>
            </a: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"Focused"</a:t>
            </a:r>
          </a:p>
        </p:txBody>
      </p:sp>
      <p:sp>
        <p:nvSpPr>
          <p:cNvPr id="30" name="Rectangle 29">
            <a:extLst>
              <a:ext uri="{FF2B5EF4-FFF2-40B4-BE49-F238E27FC236}">
                <a16:creationId xmlns:a16="http://schemas.microsoft.com/office/drawing/2014/main" id="{1ACD37F0-4A39-4013-904E-195D6C3F79F4}"/>
              </a:ext>
            </a:extLst>
          </p:cNvPr>
          <p:cNvSpPr/>
          <p:nvPr/>
        </p:nvSpPr>
        <p:spPr>
          <a:xfrm>
            <a:off x="5775158" y="0"/>
            <a:ext cx="6416842" cy="6858000"/>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704DA42-F01F-45E9-B9EB-32470C13102B}"/>
              </a:ext>
            </a:extLst>
          </p:cNvPr>
          <p:cNvSpPr/>
          <p:nvPr/>
        </p:nvSpPr>
        <p:spPr>
          <a:xfrm>
            <a:off x="6283285" y="477071"/>
            <a:ext cx="5079746" cy="5016758"/>
          </a:xfrm>
          <a:prstGeom prst="rect">
            <a:avLst/>
          </a:prstGeom>
          <a:solidFill>
            <a:schemeClr val="accent3">
              <a:lumMod val="40000"/>
              <a:lumOff val="60000"/>
            </a:schemeClr>
          </a:solidFill>
        </p:spPr>
        <p:txBody>
          <a:bodyPr wrap="square">
            <a:spAutoFit/>
          </a:bodyPr>
          <a:lstStyle/>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&lt;Entry </a:t>
            </a:r>
            <a:r>
              <a:rPr lang="en-US" altLang="en-US" sz="1600" b="1" dirty="0" err="1">
                <a:latin typeface="Segoe UI" panose="020B0502040204020203" pitchFamily="34" charset="0"/>
                <a:cs typeface="Segoe UI" panose="020B0502040204020203" pitchFamily="34" charset="0"/>
              </a:rPr>
              <a:t>FontSize</a:t>
            </a:r>
            <a:r>
              <a:rPr lang="en-US" altLang="en-US" sz="1600" b="1" dirty="0">
                <a:latin typeface="Segoe UI" panose="020B0502040204020203" pitchFamily="34" charset="0"/>
                <a:cs typeface="Segoe UI" panose="020B0502040204020203" pitchFamily="34" charset="0"/>
              </a:rPr>
              <a:t>="18"&gt;</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 </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a:t>
            </a:r>
            <a:r>
              <a:rPr lang="en-US" altLang="en-US" sz="1600" b="1" dirty="0" err="1">
                <a:latin typeface="Segoe UI" panose="020B0502040204020203" pitchFamily="34" charset="0"/>
                <a:cs typeface="Segoe UI" panose="020B0502040204020203" pitchFamily="34" charset="0"/>
              </a:rPr>
              <a:t>VisualStateManager.VisualStateGroups</a:t>
            </a:r>
            <a:r>
              <a:rPr lang="en-US" altLang="en-US" sz="1600" b="1" dirty="0">
                <a:latin typeface="Segoe UI" panose="020B0502040204020203" pitchFamily="34" charset="0"/>
                <a:cs typeface="Segoe UI" panose="020B0502040204020203" pitchFamily="34" charset="0"/>
              </a:rPr>
              <a:t>&gt; </a:t>
            </a:r>
          </a:p>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 </a:t>
            </a:r>
            <a:r>
              <a:rPr lang="en-US" altLang="en-US" sz="1600" b="1" i="1" dirty="0">
                <a:latin typeface="Segoe UI" panose="020B0502040204020203" pitchFamily="34" charset="0"/>
                <a:cs typeface="Segoe UI" panose="020B0502040204020203" pitchFamily="34" charset="0"/>
              </a:rPr>
              <a:t>&lt;</a:t>
            </a:r>
            <a:r>
              <a:rPr lang="en-US" altLang="en-US" sz="1600" b="1" i="1" dirty="0" err="1">
                <a:latin typeface="Segoe UI" panose="020B0502040204020203" pitchFamily="34" charset="0"/>
                <a:cs typeface="Segoe UI" panose="020B0502040204020203" pitchFamily="34" charset="0"/>
              </a:rPr>
              <a:t>VisualStateGroup</a:t>
            </a:r>
            <a:r>
              <a:rPr lang="en-US" altLang="en-US" sz="1600" b="1" i="1" dirty="0">
                <a:latin typeface="Segoe UI" panose="020B0502040204020203" pitchFamily="34" charset="0"/>
                <a:cs typeface="Segoe UI" panose="020B0502040204020203" pitchFamily="34" charset="0"/>
              </a:rPr>
              <a:t> x:Name="CommonStates"&gt;</a:t>
            </a:r>
          </a:p>
          <a:p>
            <a:pPr lvl="0" eaLnBrk="0" fontAlgn="base" hangingPunct="0">
              <a:spcBef>
                <a:spcPct val="0"/>
              </a:spcBef>
              <a:spcAft>
                <a:spcPct val="0"/>
              </a:spcAft>
            </a:pPr>
            <a:endParaRPr lang="en-IN"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US"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i="1" dirty="0">
                <a:latin typeface="Segoe UI" panose="020B0502040204020203" pitchFamily="34" charset="0"/>
                <a:cs typeface="Segoe UI" panose="020B0502040204020203" pitchFamily="34" charset="0"/>
              </a:rPr>
              <a:t>&lt;/</a:t>
            </a:r>
            <a:r>
              <a:rPr lang="en-US" altLang="en-US" sz="1600" b="1" i="1" dirty="0" err="1">
                <a:latin typeface="Segoe UI" panose="020B0502040204020203" pitchFamily="34" charset="0"/>
                <a:cs typeface="Segoe UI" panose="020B0502040204020203" pitchFamily="34" charset="0"/>
              </a:rPr>
              <a:t>VisualStateGroup</a:t>
            </a:r>
            <a:r>
              <a:rPr lang="en-US" altLang="en-US" sz="1600" b="1" i="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IN"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a:t>
            </a:r>
            <a:r>
              <a:rPr lang="en-US" altLang="en-US" sz="1600" b="1" dirty="0" err="1">
                <a:latin typeface="Segoe UI" panose="020B0502040204020203" pitchFamily="34" charset="0"/>
                <a:cs typeface="Segoe UI" panose="020B0502040204020203" pitchFamily="34" charset="0"/>
              </a:rPr>
              <a:t>VisualStateManager.VisualStateGroups</a:t>
            </a:r>
            <a:r>
              <a:rPr lang="en-US" altLang="en-US" sz="16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 </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&lt;/Entry&gt; </a:t>
            </a:r>
          </a:p>
          <a:p>
            <a:endParaRPr lang="en-US" sz="1600" b="1"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5998A1C4-5259-4093-AE69-482E016378A2}"/>
              </a:ext>
            </a:extLst>
          </p:cNvPr>
          <p:cNvSpPr/>
          <p:nvPr/>
        </p:nvSpPr>
        <p:spPr>
          <a:xfrm>
            <a:off x="828969" y="4621000"/>
            <a:ext cx="4472635" cy="523220"/>
          </a:xfrm>
          <a:prstGeom prst="rect">
            <a:avLst/>
          </a:prstGeom>
        </p:spPr>
        <p:txBody>
          <a:bodyPr wrap="none">
            <a:spAutoFit/>
          </a:bodyPr>
          <a:lstStyle/>
          <a:p>
            <a:r>
              <a:rPr lang="en-US" sz="2000" dirty="0">
                <a:latin typeface="Segoe UI" panose="020B0502040204020203" pitchFamily="34" charset="0"/>
                <a:cs typeface="Segoe UI" panose="020B0502040204020203" pitchFamily="34" charset="0"/>
              </a:rPr>
              <a:t>.</a:t>
            </a:r>
            <a:r>
              <a:rPr lang="en-US" sz="2800" dirty="0" err="1">
                <a:latin typeface="Segoe UI" panose="020B0502040204020203" pitchFamily="34" charset="0"/>
                <a:cs typeface="Segoe UI" panose="020B0502040204020203" pitchFamily="34" charset="0"/>
              </a:rPr>
              <a:t>GoToState</a:t>
            </a:r>
            <a:r>
              <a:rPr lang="en-US" sz="2800" dirty="0">
                <a:latin typeface="Segoe UI" panose="020B0502040204020203" pitchFamily="34" charset="0"/>
                <a:cs typeface="Segoe UI" panose="020B0502040204020203" pitchFamily="34" charset="0"/>
              </a:rPr>
              <a:t>(this, "Focused");</a:t>
            </a:r>
          </a:p>
        </p:txBody>
      </p:sp>
    </p:spTree>
    <p:extLst>
      <p:ext uri="{BB962C8B-B14F-4D97-AF65-F5344CB8AC3E}">
        <p14:creationId xmlns:p14="http://schemas.microsoft.com/office/powerpoint/2010/main" val="30085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F10B0EB-2462-40F6-82FC-FB61459A76FD}"/>
              </a:ext>
            </a:extLst>
          </p:cNvPr>
          <p:cNvSpPr/>
          <p:nvPr/>
        </p:nvSpPr>
        <p:spPr>
          <a:xfrm>
            <a:off x="450769" y="477071"/>
            <a:ext cx="3385863" cy="553998"/>
          </a:xfrm>
          <a:prstGeom prst="rect">
            <a:avLst/>
          </a:prstGeom>
        </p:spPr>
        <p:txBody>
          <a:bodyPr wrap="none">
            <a:spAutoFit/>
          </a:bodyPr>
          <a:lstStyle/>
          <a:p>
            <a:r>
              <a:rPr lang="en-IN" sz="3000" dirty="0">
                <a:solidFill>
                  <a:srgbClr val="505050"/>
                </a:solidFill>
                <a:latin typeface="Segoe UI Light" panose="020B0502040204020203" pitchFamily="34" charset="0"/>
                <a:ea typeface="+mj-ea"/>
                <a:cs typeface="+mj-cs"/>
              </a:rPr>
              <a:t>Visual State Manger</a:t>
            </a:r>
            <a:endParaRPr lang="en-US" sz="3000" dirty="0">
              <a:solidFill>
                <a:srgbClr val="505050"/>
              </a:solidFill>
              <a:latin typeface="Segoe UI Light" panose="020B0502040204020203" pitchFamily="34" charset="0"/>
              <a:ea typeface="+mj-ea"/>
              <a:cs typeface="+mj-cs"/>
            </a:endParaRPr>
          </a:p>
        </p:txBody>
      </p:sp>
      <p:sp>
        <p:nvSpPr>
          <p:cNvPr id="26" name="Rectangle 25">
            <a:extLst>
              <a:ext uri="{FF2B5EF4-FFF2-40B4-BE49-F238E27FC236}">
                <a16:creationId xmlns:a16="http://schemas.microsoft.com/office/drawing/2014/main" id="{4F4D282E-23D1-48D9-88C7-F60A903C6217}"/>
              </a:ext>
            </a:extLst>
          </p:cNvPr>
          <p:cNvSpPr/>
          <p:nvPr/>
        </p:nvSpPr>
        <p:spPr>
          <a:xfrm>
            <a:off x="788632" y="1839957"/>
            <a:ext cx="6096000" cy="2246769"/>
          </a:xfrm>
          <a:prstGeom prst="rect">
            <a:avLst/>
          </a:prstGeom>
        </p:spPr>
        <p:txBody>
          <a:bodyPr>
            <a:spAutoFit/>
          </a:bodyPr>
          <a:lstStyle/>
          <a:p>
            <a:r>
              <a:rPr lang="en-US" sz="2800" dirty="0" err="1">
                <a:latin typeface="Segoe UI" panose="020B0502040204020203" pitchFamily="34" charset="0"/>
                <a:cs typeface="Segoe UI" panose="020B0502040204020203" pitchFamily="34" charset="0"/>
              </a:rPr>
              <a:t>VisualElement</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CommonStates</a:t>
            </a:r>
            <a:r>
              <a:rPr lang="en-US" sz="2800" dirty="0">
                <a:latin typeface="Segoe UI" panose="020B0502040204020203" pitchFamily="34" charset="0"/>
                <a:cs typeface="Segoe UI" panose="020B0502040204020203" pitchFamily="34" charset="0"/>
              </a:rPr>
              <a:t>" </a:t>
            </a:r>
          </a:p>
          <a:p>
            <a:endParaRPr lang="en-US" sz="2800" dirty="0">
              <a:latin typeface="Segoe UI" panose="020B0502040204020203" pitchFamily="34" charset="0"/>
              <a:cs typeface="Segoe UI" panose="020B0502040204020203" pitchFamily="34" charset="0"/>
            </a:endParaRP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"Normal"</a:t>
            </a: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"Disabled"</a:t>
            </a: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"Focused"</a:t>
            </a:r>
          </a:p>
        </p:txBody>
      </p:sp>
      <p:sp>
        <p:nvSpPr>
          <p:cNvPr id="30" name="Rectangle 29">
            <a:extLst>
              <a:ext uri="{FF2B5EF4-FFF2-40B4-BE49-F238E27FC236}">
                <a16:creationId xmlns:a16="http://schemas.microsoft.com/office/drawing/2014/main" id="{1ACD37F0-4A39-4013-904E-195D6C3F79F4}"/>
              </a:ext>
            </a:extLst>
          </p:cNvPr>
          <p:cNvSpPr/>
          <p:nvPr/>
        </p:nvSpPr>
        <p:spPr>
          <a:xfrm>
            <a:off x="5775158" y="0"/>
            <a:ext cx="6416842" cy="6858000"/>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704DA42-F01F-45E9-B9EB-32470C13102B}"/>
              </a:ext>
            </a:extLst>
          </p:cNvPr>
          <p:cNvSpPr/>
          <p:nvPr/>
        </p:nvSpPr>
        <p:spPr>
          <a:xfrm>
            <a:off x="6323622" y="156229"/>
            <a:ext cx="5079746" cy="6494085"/>
          </a:xfrm>
          <a:prstGeom prst="rect">
            <a:avLst/>
          </a:prstGeom>
          <a:solidFill>
            <a:schemeClr val="accent3">
              <a:lumMod val="40000"/>
              <a:lumOff val="60000"/>
            </a:schemeClr>
          </a:solidFill>
        </p:spPr>
        <p:txBody>
          <a:bodyPr wrap="square">
            <a:spAutoFit/>
          </a:bodyPr>
          <a:lstStyle/>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&lt;Entry </a:t>
            </a:r>
            <a:r>
              <a:rPr lang="en-US" altLang="en-US" sz="1600" b="1" dirty="0" err="1">
                <a:latin typeface="Segoe UI" panose="020B0502040204020203" pitchFamily="34" charset="0"/>
                <a:cs typeface="Segoe UI" panose="020B0502040204020203" pitchFamily="34" charset="0"/>
              </a:rPr>
              <a:t>FontSize</a:t>
            </a:r>
            <a:r>
              <a:rPr lang="en-US" altLang="en-US" sz="1600" b="1" dirty="0">
                <a:latin typeface="Segoe UI" panose="020B0502040204020203" pitchFamily="34" charset="0"/>
                <a:cs typeface="Segoe UI" panose="020B0502040204020203" pitchFamily="34" charset="0"/>
              </a:rPr>
              <a:t>="18"&gt;</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 </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a:t>
            </a:r>
            <a:r>
              <a:rPr lang="en-US" altLang="en-US" sz="1600" b="1" dirty="0" err="1">
                <a:latin typeface="Segoe UI" panose="020B0502040204020203" pitchFamily="34" charset="0"/>
                <a:cs typeface="Segoe UI" panose="020B0502040204020203" pitchFamily="34" charset="0"/>
              </a:rPr>
              <a:t>VisualStateManager.VisualStateGroups</a:t>
            </a:r>
            <a:r>
              <a:rPr lang="en-US" altLang="en-US" sz="1600" b="1" dirty="0">
                <a:latin typeface="Segoe UI" panose="020B0502040204020203" pitchFamily="34" charset="0"/>
                <a:cs typeface="Segoe UI" panose="020B0502040204020203" pitchFamily="34" charset="0"/>
              </a:rPr>
              <a:t>&gt; </a:t>
            </a:r>
          </a:p>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 </a:t>
            </a:r>
            <a:r>
              <a:rPr lang="en-US" altLang="en-US" sz="1600" b="1" i="1" dirty="0">
                <a:latin typeface="Segoe UI" panose="020B0502040204020203" pitchFamily="34" charset="0"/>
                <a:cs typeface="Segoe UI" panose="020B0502040204020203" pitchFamily="34" charset="0"/>
              </a:rPr>
              <a:t>&lt;</a:t>
            </a:r>
            <a:r>
              <a:rPr lang="en-US" altLang="en-US" sz="1600" b="1" i="1" dirty="0" err="1">
                <a:latin typeface="Segoe UI" panose="020B0502040204020203" pitchFamily="34" charset="0"/>
                <a:cs typeface="Segoe UI" panose="020B0502040204020203" pitchFamily="34" charset="0"/>
              </a:rPr>
              <a:t>VisualStateGroup</a:t>
            </a:r>
            <a:r>
              <a:rPr lang="en-US" altLang="en-US" sz="1600" b="1" i="1" dirty="0">
                <a:latin typeface="Segoe UI" panose="020B0502040204020203" pitchFamily="34" charset="0"/>
                <a:cs typeface="Segoe UI" panose="020B0502040204020203" pitchFamily="34" charset="0"/>
              </a:rPr>
              <a:t> x:Name="CommonStates"&gt;</a:t>
            </a:r>
          </a:p>
          <a:p>
            <a:pPr lvl="0" eaLnBrk="0" fontAlgn="base" hangingPunct="0">
              <a:spcBef>
                <a:spcPct val="0"/>
              </a:spcBef>
              <a:spcAft>
                <a:spcPct val="0"/>
              </a:spcAft>
            </a:pPr>
            <a:endParaRPr lang="en-IN"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i="1" dirty="0">
                <a:latin typeface="Segoe UI" panose="020B0502040204020203" pitchFamily="34" charset="0"/>
                <a:cs typeface="Segoe UI" panose="020B0502040204020203" pitchFamily="34" charset="0"/>
              </a:rPr>
              <a:t>&lt;</a:t>
            </a:r>
            <a:r>
              <a:rPr lang="en-US" altLang="en-US" sz="1600" b="1" i="1" dirty="0" err="1">
                <a:latin typeface="Segoe UI" panose="020B0502040204020203" pitchFamily="34" charset="0"/>
                <a:cs typeface="Segoe UI" panose="020B0502040204020203" pitchFamily="34" charset="0"/>
              </a:rPr>
              <a:t>VisualState</a:t>
            </a:r>
            <a:r>
              <a:rPr lang="en-US" altLang="en-US" sz="1600" b="1" i="1" dirty="0">
                <a:latin typeface="Segoe UI" panose="020B0502040204020203" pitchFamily="34" charset="0"/>
                <a:cs typeface="Segoe UI" panose="020B0502040204020203" pitchFamily="34" charset="0"/>
              </a:rPr>
              <a:t> x:Name="Normal"&gt;</a:t>
            </a:r>
          </a:p>
          <a:p>
            <a:pPr lvl="0" eaLnBrk="0" fontAlgn="base" hangingPunct="0">
              <a:spcBef>
                <a:spcPct val="0"/>
              </a:spcBef>
              <a:spcAft>
                <a:spcPct val="0"/>
              </a:spcAft>
            </a:pPr>
            <a:endParaRPr lang="en-US"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i="1" dirty="0">
                <a:latin typeface="Segoe UI" panose="020B0502040204020203" pitchFamily="34" charset="0"/>
                <a:cs typeface="Segoe UI" panose="020B0502040204020203" pitchFamily="34" charset="0"/>
              </a:rPr>
              <a:t>            &lt;/</a:t>
            </a:r>
            <a:r>
              <a:rPr lang="en-US" altLang="en-US" sz="1600" b="1" i="1" dirty="0" err="1">
                <a:latin typeface="Segoe UI" panose="020B0502040204020203" pitchFamily="34" charset="0"/>
                <a:cs typeface="Segoe UI" panose="020B0502040204020203" pitchFamily="34" charset="0"/>
              </a:rPr>
              <a:t>VisualState</a:t>
            </a:r>
            <a:r>
              <a:rPr lang="en-US" altLang="en-US" sz="1600" b="1" i="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US"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i="1" dirty="0">
                <a:latin typeface="Segoe UI" panose="020B0502040204020203" pitchFamily="34" charset="0"/>
                <a:cs typeface="Segoe UI" panose="020B0502040204020203" pitchFamily="34" charset="0"/>
              </a:rPr>
              <a:t>            &lt;</a:t>
            </a:r>
            <a:r>
              <a:rPr lang="en-US" altLang="en-US" sz="1600" b="1" i="1" dirty="0" err="1">
                <a:latin typeface="Segoe UI" panose="020B0502040204020203" pitchFamily="34" charset="0"/>
                <a:cs typeface="Segoe UI" panose="020B0502040204020203" pitchFamily="34" charset="0"/>
              </a:rPr>
              <a:t>VisualState</a:t>
            </a:r>
            <a:r>
              <a:rPr lang="en-US" altLang="en-US" sz="1600" b="1" i="1" dirty="0">
                <a:latin typeface="Segoe UI" panose="020B0502040204020203" pitchFamily="34" charset="0"/>
                <a:cs typeface="Segoe UI" panose="020B0502040204020203" pitchFamily="34" charset="0"/>
              </a:rPr>
              <a:t> x:Name="Focused"&gt;</a:t>
            </a:r>
          </a:p>
          <a:p>
            <a:pPr lvl="0" eaLnBrk="0" fontAlgn="base" hangingPunct="0">
              <a:spcBef>
                <a:spcPct val="0"/>
              </a:spcBef>
              <a:spcAft>
                <a:spcPct val="0"/>
              </a:spcAft>
            </a:pPr>
            <a:endParaRPr lang="en-US"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i="1" dirty="0">
                <a:latin typeface="Segoe UI" panose="020B0502040204020203" pitchFamily="34" charset="0"/>
                <a:cs typeface="Segoe UI" panose="020B0502040204020203" pitchFamily="34" charset="0"/>
              </a:rPr>
              <a:t>            &lt;/</a:t>
            </a:r>
            <a:r>
              <a:rPr lang="en-US" altLang="en-US" sz="1600" b="1" i="1" dirty="0" err="1">
                <a:latin typeface="Segoe UI" panose="020B0502040204020203" pitchFamily="34" charset="0"/>
                <a:cs typeface="Segoe UI" panose="020B0502040204020203" pitchFamily="34" charset="0"/>
              </a:rPr>
              <a:t>VisualState</a:t>
            </a:r>
            <a:r>
              <a:rPr lang="en-US" altLang="en-US" sz="1600" b="1" i="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US"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i="1" dirty="0">
                <a:latin typeface="Segoe UI" panose="020B0502040204020203" pitchFamily="34" charset="0"/>
                <a:cs typeface="Segoe UI" panose="020B0502040204020203" pitchFamily="34" charset="0"/>
              </a:rPr>
              <a:t>            &lt;</a:t>
            </a:r>
            <a:r>
              <a:rPr lang="en-US" altLang="en-US" sz="1600" b="1" i="1" dirty="0" err="1">
                <a:latin typeface="Segoe UI" panose="020B0502040204020203" pitchFamily="34" charset="0"/>
                <a:cs typeface="Segoe UI" panose="020B0502040204020203" pitchFamily="34" charset="0"/>
              </a:rPr>
              <a:t>VisualState</a:t>
            </a:r>
            <a:r>
              <a:rPr lang="en-US" altLang="en-US" sz="1600" b="1" i="1" dirty="0">
                <a:latin typeface="Segoe UI" panose="020B0502040204020203" pitchFamily="34" charset="0"/>
                <a:cs typeface="Segoe UI" panose="020B0502040204020203" pitchFamily="34" charset="0"/>
              </a:rPr>
              <a:t> x:Name="Disabled"&gt;</a:t>
            </a:r>
          </a:p>
          <a:p>
            <a:pPr lvl="0" eaLnBrk="0" fontAlgn="base" hangingPunct="0">
              <a:spcBef>
                <a:spcPct val="0"/>
              </a:spcBef>
              <a:spcAft>
                <a:spcPct val="0"/>
              </a:spcAft>
            </a:pPr>
            <a:endParaRPr lang="en-US"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i="1" dirty="0">
                <a:latin typeface="Segoe UI" panose="020B0502040204020203" pitchFamily="34" charset="0"/>
                <a:cs typeface="Segoe UI" panose="020B0502040204020203" pitchFamily="34" charset="0"/>
              </a:rPr>
              <a:t>            &lt;/</a:t>
            </a:r>
            <a:r>
              <a:rPr lang="en-US" altLang="en-US" sz="1600" b="1" i="1" dirty="0" err="1">
                <a:latin typeface="Segoe UI" panose="020B0502040204020203" pitchFamily="34" charset="0"/>
                <a:cs typeface="Segoe UI" panose="020B0502040204020203" pitchFamily="34" charset="0"/>
              </a:rPr>
              <a:t>VisualState</a:t>
            </a:r>
            <a:r>
              <a:rPr lang="en-US" altLang="en-US" sz="1600" b="1" i="1" dirty="0">
                <a:latin typeface="Segoe UI" panose="020B0502040204020203" pitchFamily="34" charset="0"/>
                <a:cs typeface="Segoe UI" panose="020B0502040204020203" pitchFamily="34" charset="0"/>
              </a:rPr>
              <a:t>&gt;</a:t>
            </a:r>
            <a:endParaRPr lang="en-IN"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US" altLang="en-US" sz="1600" b="1" i="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i="1" dirty="0">
                <a:latin typeface="Segoe UI" panose="020B0502040204020203" pitchFamily="34" charset="0"/>
                <a:cs typeface="Segoe UI" panose="020B0502040204020203" pitchFamily="34" charset="0"/>
              </a:rPr>
              <a:t>&lt;/</a:t>
            </a:r>
            <a:r>
              <a:rPr lang="en-US" altLang="en-US" sz="1600" b="1" i="1" dirty="0" err="1">
                <a:latin typeface="Segoe UI" panose="020B0502040204020203" pitchFamily="34" charset="0"/>
                <a:cs typeface="Segoe UI" panose="020B0502040204020203" pitchFamily="34" charset="0"/>
              </a:rPr>
              <a:t>VisualStateGroup</a:t>
            </a:r>
            <a:r>
              <a:rPr lang="en-US" altLang="en-US" sz="1600" b="1" i="1" dirty="0">
                <a:latin typeface="Segoe UI" panose="020B0502040204020203" pitchFamily="34" charset="0"/>
                <a:cs typeface="Segoe UI" panose="020B0502040204020203" pitchFamily="34" charset="0"/>
              </a:rPr>
              <a:t>&gt;</a:t>
            </a:r>
            <a:endParaRPr lang="en-IN"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endParaRPr lang="en-US" altLang="en-US" sz="16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a:t>
            </a:r>
            <a:r>
              <a:rPr lang="en-US" altLang="en-US" sz="1600" b="1" dirty="0" err="1">
                <a:latin typeface="Segoe UI" panose="020B0502040204020203" pitchFamily="34" charset="0"/>
                <a:cs typeface="Segoe UI" panose="020B0502040204020203" pitchFamily="34" charset="0"/>
              </a:rPr>
              <a:t>VisualStateManager.VisualStateGroups</a:t>
            </a:r>
            <a:r>
              <a:rPr lang="en-US" altLang="en-US" sz="16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 </a:t>
            </a:r>
          </a:p>
          <a:p>
            <a:pPr lvl="0" eaLnBrk="0" fontAlgn="base" hangingPunct="0">
              <a:spcBef>
                <a:spcPct val="0"/>
              </a:spcBef>
              <a:spcAft>
                <a:spcPct val="0"/>
              </a:spcAft>
            </a:pPr>
            <a:r>
              <a:rPr lang="en-US" altLang="en-US" sz="1600" b="1" dirty="0">
                <a:latin typeface="Segoe UI" panose="020B0502040204020203" pitchFamily="34" charset="0"/>
                <a:cs typeface="Segoe UI" panose="020B0502040204020203" pitchFamily="34" charset="0"/>
              </a:rPr>
              <a:t>&lt;/Entry&gt; </a:t>
            </a:r>
          </a:p>
          <a:p>
            <a:endParaRPr lang="en-US" sz="1600" b="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A6CAF2D0-A9B9-4180-97E8-12761128CE33}"/>
              </a:ext>
            </a:extLst>
          </p:cNvPr>
          <p:cNvSpPr/>
          <p:nvPr/>
        </p:nvSpPr>
        <p:spPr>
          <a:xfrm>
            <a:off x="828969" y="4621000"/>
            <a:ext cx="4472635" cy="523220"/>
          </a:xfrm>
          <a:prstGeom prst="rect">
            <a:avLst/>
          </a:prstGeom>
        </p:spPr>
        <p:txBody>
          <a:bodyPr wrap="none">
            <a:spAutoFit/>
          </a:bodyPr>
          <a:lstStyle/>
          <a:p>
            <a:r>
              <a:rPr lang="en-US" sz="2000" dirty="0">
                <a:latin typeface="Segoe UI" panose="020B0502040204020203" pitchFamily="34" charset="0"/>
                <a:cs typeface="Segoe UI" panose="020B0502040204020203" pitchFamily="34" charset="0"/>
              </a:rPr>
              <a:t>.</a:t>
            </a:r>
            <a:r>
              <a:rPr lang="en-US" sz="2800" dirty="0" err="1">
                <a:latin typeface="Segoe UI" panose="020B0502040204020203" pitchFamily="34" charset="0"/>
                <a:cs typeface="Segoe UI" panose="020B0502040204020203" pitchFamily="34" charset="0"/>
              </a:rPr>
              <a:t>GoToState</a:t>
            </a:r>
            <a:r>
              <a:rPr lang="en-US" sz="2800" dirty="0">
                <a:latin typeface="Segoe UI" panose="020B0502040204020203" pitchFamily="34" charset="0"/>
                <a:cs typeface="Segoe UI" panose="020B0502040204020203" pitchFamily="34" charset="0"/>
              </a:rPr>
              <a:t>(this, "Focused");</a:t>
            </a:r>
          </a:p>
        </p:txBody>
      </p:sp>
    </p:spTree>
    <p:extLst>
      <p:ext uri="{BB962C8B-B14F-4D97-AF65-F5344CB8AC3E}">
        <p14:creationId xmlns:p14="http://schemas.microsoft.com/office/powerpoint/2010/main" val="206562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t>Xamarin With Xamarin.Forms3.0</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Abhishek Kumar</a:t>
            </a:r>
          </a:p>
          <a:p>
            <a:r>
              <a:rPr lang="en-US" dirty="0"/>
              <a:t>Software Engineer</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F10B0EB-2462-40F6-82FC-FB61459A76FD}"/>
              </a:ext>
            </a:extLst>
          </p:cNvPr>
          <p:cNvSpPr/>
          <p:nvPr/>
        </p:nvSpPr>
        <p:spPr>
          <a:xfrm>
            <a:off x="450769" y="477071"/>
            <a:ext cx="3385863" cy="553998"/>
          </a:xfrm>
          <a:prstGeom prst="rect">
            <a:avLst/>
          </a:prstGeom>
        </p:spPr>
        <p:txBody>
          <a:bodyPr wrap="none">
            <a:spAutoFit/>
          </a:bodyPr>
          <a:lstStyle/>
          <a:p>
            <a:r>
              <a:rPr lang="en-IN" sz="3000" dirty="0">
                <a:solidFill>
                  <a:srgbClr val="505050"/>
                </a:solidFill>
                <a:latin typeface="Segoe UI Light" panose="020B0502040204020203" pitchFamily="34" charset="0"/>
                <a:ea typeface="+mj-ea"/>
                <a:cs typeface="+mj-cs"/>
              </a:rPr>
              <a:t>Visual State Manger</a:t>
            </a:r>
            <a:endParaRPr lang="en-US" sz="3000" dirty="0">
              <a:solidFill>
                <a:srgbClr val="505050"/>
              </a:solidFill>
              <a:latin typeface="Segoe UI Light" panose="020B0502040204020203" pitchFamily="34" charset="0"/>
              <a:ea typeface="+mj-ea"/>
              <a:cs typeface="+mj-cs"/>
            </a:endParaRPr>
          </a:p>
        </p:txBody>
      </p:sp>
      <p:sp>
        <p:nvSpPr>
          <p:cNvPr id="26" name="Rectangle 25">
            <a:extLst>
              <a:ext uri="{FF2B5EF4-FFF2-40B4-BE49-F238E27FC236}">
                <a16:creationId xmlns:a16="http://schemas.microsoft.com/office/drawing/2014/main" id="{4F4D282E-23D1-48D9-88C7-F60A903C6217}"/>
              </a:ext>
            </a:extLst>
          </p:cNvPr>
          <p:cNvSpPr/>
          <p:nvPr/>
        </p:nvSpPr>
        <p:spPr>
          <a:xfrm>
            <a:off x="788632" y="1839957"/>
            <a:ext cx="6096000" cy="2246769"/>
          </a:xfrm>
          <a:prstGeom prst="rect">
            <a:avLst/>
          </a:prstGeom>
        </p:spPr>
        <p:txBody>
          <a:bodyPr>
            <a:spAutoFit/>
          </a:bodyPr>
          <a:lstStyle/>
          <a:p>
            <a:r>
              <a:rPr lang="en-US" sz="2800" dirty="0" err="1">
                <a:latin typeface="Segoe UI" panose="020B0502040204020203" pitchFamily="34" charset="0"/>
                <a:cs typeface="Segoe UI" panose="020B0502040204020203" pitchFamily="34" charset="0"/>
              </a:rPr>
              <a:t>VisualElement</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CommonStates</a:t>
            </a:r>
            <a:r>
              <a:rPr lang="en-US" sz="2800" dirty="0">
                <a:latin typeface="Segoe UI" panose="020B0502040204020203" pitchFamily="34" charset="0"/>
                <a:cs typeface="Segoe UI" panose="020B0502040204020203" pitchFamily="34" charset="0"/>
              </a:rPr>
              <a:t>" </a:t>
            </a:r>
          </a:p>
          <a:p>
            <a:endParaRPr lang="en-US" sz="2800" dirty="0">
              <a:latin typeface="Segoe UI" panose="020B0502040204020203" pitchFamily="34" charset="0"/>
              <a:cs typeface="Segoe UI" panose="020B0502040204020203" pitchFamily="34" charset="0"/>
            </a:endParaRP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"Normal"</a:t>
            </a: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"Disabled"</a:t>
            </a:r>
          </a:p>
          <a:p>
            <a:pPr>
              <a:buFont typeface="Arial" panose="020B0604020202020204" pitchFamily="34" charset="0"/>
              <a:buChar char="•"/>
            </a:pPr>
            <a:r>
              <a:rPr lang="en-US" sz="2800" dirty="0">
                <a:latin typeface="Segoe UI" panose="020B0502040204020203" pitchFamily="34" charset="0"/>
                <a:cs typeface="Segoe UI" panose="020B0502040204020203" pitchFamily="34" charset="0"/>
              </a:rPr>
              <a:t> "Focused"</a:t>
            </a:r>
          </a:p>
        </p:txBody>
      </p:sp>
      <p:sp>
        <p:nvSpPr>
          <p:cNvPr id="30" name="Rectangle 29">
            <a:extLst>
              <a:ext uri="{FF2B5EF4-FFF2-40B4-BE49-F238E27FC236}">
                <a16:creationId xmlns:a16="http://schemas.microsoft.com/office/drawing/2014/main" id="{1ACD37F0-4A39-4013-904E-195D6C3F79F4}"/>
              </a:ext>
            </a:extLst>
          </p:cNvPr>
          <p:cNvSpPr/>
          <p:nvPr/>
        </p:nvSpPr>
        <p:spPr>
          <a:xfrm>
            <a:off x="5775158" y="0"/>
            <a:ext cx="6416842" cy="6858000"/>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704DA42-F01F-45E9-B9EB-32470C13102B}"/>
              </a:ext>
            </a:extLst>
          </p:cNvPr>
          <p:cNvSpPr/>
          <p:nvPr/>
        </p:nvSpPr>
        <p:spPr>
          <a:xfrm>
            <a:off x="6211327" y="0"/>
            <a:ext cx="5980673" cy="7094250"/>
          </a:xfrm>
          <a:prstGeom prst="rect">
            <a:avLst/>
          </a:prstGeom>
          <a:solidFill>
            <a:schemeClr val="accent3">
              <a:lumMod val="40000"/>
              <a:lumOff val="60000"/>
            </a:schemeClr>
          </a:solidFill>
        </p:spPr>
        <p:txBody>
          <a:bodyPr wrap="square">
            <a:spAutoFit/>
          </a:bodyPr>
          <a:lstStyle/>
          <a:p>
            <a:pPr lvl="0" eaLnBrk="0" fontAlgn="base" hangingPunct="0">
              <a:spcBef>
                <a:spcPct val="0"/>
              </a:spcBef>
              <a:spcAft>
                <a:spcPct val="0"/>
              </a:spcAft>
            </a:pPr>
            <a:r>
              <a:rPr lang="en-US" altLang="en-US" sz="1300" b="1" dirty="0">
                <a:latin typeface="Segoe UI" panose="020B0502040204020203" pitchFamily="34" charset="0"/>
                <a:cs typeface="Segoe UI" panose="020B0502040204020203" pitchFamily="34" charset="0"/>
              </a:rPr>
              <a:t>&lt;Entry </a:t>
            </a:r>
            <a:r>
              <a:rPr lang="en-US" altLang="en-US" sz="1300" b="1" dirty="0" err="1">
                <a:latin typeface="Segoe UI" panose="020B0502040204020203" pitchFamily="34" charset="0"/>
                <a:cs typeface="Segoe UI" panose="020B0502040204020203" pitchFamily="34" charset="0"/>
              </a:rPr>
              <a:t>FontSize</a:t>
            </a:r>
            <a:r>
              <a:rPr lang="en-US" altLang="en-US" sz="1300" b="1" dirty="0">
                <a:latin typeface="Segoe UI" panose="020B0502040204020203" pitchFamily="34" charset="0"/>
                <a:cs typeface="Segoe UI" panose="020B0502040204020203" pitchFamily="34" charset="0"/>
              </a:rPr>
              <a:t>="18"&gt;</a:t>
            </a:r>
          </a:p>
          <a:p>
            <a:pPr lvl="0" eaLnBrk="0" fontAlgn="base" hangingPunct="0">
              <a:spcBef>
                <a:spcPct val="0"/>
              </a:spcBef>
              <a:spcAft>
                <a:spcPct val="0"/>
              </a:spcAft>
            </a:pPr>
            <a:r>
              <a:rPr lang="en-US" altLang="en-US" sz="1300" b="1" dirty="0">
                <a:latin typeface="Segoe UI" panose="020B0502040204020203" pitchFamily="34" charset="0"/>
                <a:cs typeface="Segoe UI" panose="020B0502040204020203" pitchFamily="34" charset="0"/>
              </a:rPr>
              <a:t> </a:t>
            </a:r>
          </a:p>
          <a:p>
            <a:pPr lvl="0" eaLnBrk="0" fontAlgn="base" hangingPunct="0">
              <a:spcBef>
                <a:spcPct val="0"/>
              </a:spcBef>
              <a:spcAft>
                <a:spcPct val="0"/>
              </a:spcAft>
            </a:pPr>
            <a:r>
              <a:rPr lang="en-US" altLang="en-US" sz="1300" b="1" dirty="0">
                <a:latin typeface="Segoe UI" panose="020B0502040204020203" pitchFamily="34" charset="0"/>
                <a:cs typeface="Segoe UI" panose="020B0502040204020203" pitchFamily="34" charset="0"/>
              </a:rPr>
              <a:t>&lt;</a:t>
            </a:r>
            <a:r>
              <a:rPr lang="en-US" altLang="en-US" sz="1300" b="1" dirty="0" err="1">
                <a:latin typeface="Segoe UI" panose="020B0502040204020203" pitchFamily="34" charset="0"/>
                <a:cs typeface="Segoe UI" panose="020B0502040204020203" pitchFamily="34" charset="0"/>
              </a:rPr>
              <a:t>VisualStateManager.VisualStateGroups</a:t>
            </a:r>
            <a:r>
              <a:rPr lang="en-US" altLang="en-US" sz="1300" b="1" dirty="0">
                <a:latin typeface="Segoe UI" panose="020B0502040204020203" pitchFamily="34" charset="0"/>
                <a:cs typeface="Segoe UI" panose="020B0502040204020203" pitchFamily="34" charset="0"/>
              </a:rPr>
              <a:t>&gt; </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300" b="1" dirty="0">
                <a:latin typeface="Segoe UI" panose="020B0502040204020203" pitchFamily="34" charset="0"/>
                <a:cs typeface="Segoe UI" panose="020B0502040204020203" pitchFamily="34" charset="0"/>
              </a:rPr>
              <a:t> &lt;</a:t>
            </a:r>
            <a:r>
              <a:rPr lang="en-US" altLang="en-US" sz="1300" b="1" dirty="0" err="1">
                <a:latin typeface="Segoe UI" panose="020B0502040204020203" pitchFamily="34" charset="0"/>
                <a:cs typeface="Segoe UI" panose="020B0502040204020203" pitchFamily="34" charset="0"/>
              </a:rPr>
              <a:t>VisualStateGroup</a:t>
            </a:r>
            <a:r>
              <a:rPr lang="en-US" altLang="en-US" sz="1300" b="1" dirty="0">
                <a:latin typeface="Segoe UI" panose="020B0502040204020203" pitchFamily="34" charset="0"/>
                <a:cs typeface="Segoe UI" panose="020B0502040204020203" pitchFamily="34" charset="0"/>
              </a:rPr>
              <a:t> x:Name="CommonStates"&gt;</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300" b="1" dirty="0">
                <a:latin typeface="Segoe UI" panose="020B0502040204020203" pitchFamily="34" charset="0"/>
                <a:cs typeface="Segoe UI" panose="020B0502040204020203" pitchFamily="34" charset="0"/>
              </a:rPr>
              <a:t> </a:t>
            </a: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a:t>
            </a:r>
            <a:r>
              <a:rPr lang="en-IN" altLang="en-US" sz="1300" b="1" dirty="0">
                <a:latin typeface="Segoe UI" panose="020B0502040204020203" pitchFamily="34" charset="0"/>
                <a:cs typeface="Segoe UI" panose="020B0502040204020203" pitchFamily="34" charset="0"/>
              </a:rPr>
              <a:t> x:Name="Normal"&gt;</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VisualState.Setters</a:t>
            </a:r>
            <a:r>
              <a:rPr lang="en-IN"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&lt;Setter Property="</a:t>
            </a:r>
            <a:r>
              <a:rPr lang="en-IN" altLang="en-US" sz="1300" b="1" dirty="0" err="1">
                <a:latin typeface="Segoe UI" panose="020B0502040204020203" pitchFamily="34" charset="0"/>
                <a:cs typeface="Segoe UI" panose="020B0502040204020203" pitchFamily="34" charset="0"/>
              </a:rPr>
              <a:t>BackgroundColor</a:t>
            </a:r>
            <a:r>
              <a:rPr lang="en-IN" altLang="en-US" sz="1300" b="1" dirty="0">
                <a:latin typeface="Segoe UI" panose="020B0502040204020203" pitchFamily="34" charset="0"/>
                <a:cs typeface="Segoe UI" panose="020B0502040204020203" pitchFamily="34" charset="0"/>
              </a:rPr>
              <a:t>" Value="Lime" /&gt;</a:t>
            </a: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VisualState.Setters</a:t>
            </a:r>
            <a:r>
              <a:rPr lang="en-IN"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a:t>
            </a:r>
            <a:r>
              <a:rPr lang="en-IN"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a:t>
            </a:r>
            <a:r>
              <a:rPr lang="en-IN" altLang="en-US" sz="1300" b="1" dirty="0">
                <a:latin typeface="Segoe UI" panose="020B0502040204020203" pitchFamily="34" charset="0"/>
                <a:cs typeface="Segoe UI" panose="020B0502040204020203" pitchFamily="34" charset="0"/>
              </a:rPr>
              <a:t> x:Name="Focused"&gt;</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VisualState.Setters</a:t>
            </a:r>
            <a:r>
              <a:rPr lang="en-IN"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&lt;Setter Property="</a:t>
            </a:r>
            <a:r>
              <a:rPr lang="en-IN" altLang="en-US" sz="1300" b="1" dirty="0" err="1">
                <a:latin typeface="Segoe UI" panose="020B0502040204020203" pitchFamily="34" charset="0"/>
                <a:cs typeface="Segoe UI" panose="020B0502040204020203" pitchFamily="34" charset="0"/>
              </a:rPr>
              <a:t>FontSize</a:t>
            </a:r>
            <a:r>
              <a:rPr lang="en-IN" altLang="en-US" sz="1300" b="1" dirty="0">
                <a:latin typeface="Segoe UI" panose="020B0502040204020203" pitchFamily="34" charset="0"/>
                <a:cs typeface="Segoe UI" panose="020B0502040204020203" pitchFamily="34" charset="0"/>
              </a:rPr>
              <a:t>" Value="36" /&gt;</a:t>
            </a: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VisualState.Setters</a:t>
            </a:r>
            <a:r>
              <a:rPr lang="en-IN"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a:t>
            </a:r>
            <a:r>
              <a:rPr lang="en-IN"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a:t>
            </a:r>
            <a:r>
              <a:rPr lang="en-IN" altLang="en-US" sz="1300" b="1" dirty="0">
                <a:latin typeface="Segoe UI" panose="020B0502040204020203" pitchFamily="34" charset="0"/>
                <a:cs typeface="Segoe UI" panose="020B0502040204020203" pitchFamily="34" charset="0"/>
              </a:rPr>
              <a:t> x:Name="Disabled"&gt;</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VisualState.Setters</a:t>
            </a:r>
            <a:r>
              <a:rPr lang="en-IN"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&lt;Setter Property="</a:t>
            </a:r>
            <a:r>
              <a:rPr lang="en-IN" altLang="en-US" sz="1300" b="1" dirty="0" err="1">
                <a:latin typeface="Segoe UI" panose="020B0502040204020203" pitchFamily="34" charset="0"/>
                <a:cs typeface="Segoe UI" panose="020B0502040204020203" pitchFamily="34" charset="0"/>
              </a:rPr>
              <a:t>BackgroundColor</a:t>
            </a:r>
            <a:r>
              <a:rPr lang="en-IN" altLang="en-US" sz="1300" b="1" dirty="0">
                <a:latin typeface="Segoe UI" panose="020B0502040204020203" pitchFamily="34" charset="0"/>
                <a:cs typeface="Segoe UI" panose="020B0502040204020203" pitchFamily="34" charset="0"/>
              </a:rPr>
              <a:t>" Value="Pink" /&gt;</a:t>
            </a: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VisualState.Setters</a:t>
            </a:r>
            <a:r>
              <a:rPr lang="en-IN"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IN"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IN" altLang="en-US" sz="1300" b="1" dirty="0">
                <a:latin typeface="Segoe UI" panose="020B0502040204020203" pitchFamily="34" charset="0"/>
                <a:cs typeface="Segoe UI" panose="020B0502040204020203" pitchFamily="34" charset="0"/>
              </a:rPr>
              <a:t>            &lt;/</a:t>
            </a:r>
            <a:r>
              <a:rPr lang="en-IN" altLang="en-US" sz="1300" b="1" dirty="0" err="1">
                <a:latin typeface="Segoe UI" panose="020B0502040204020203" pitchFamily="34" charset="0"/>
                <a:cs typeface="Segoe UI" panose="020B0502040204020203" pitchFamily="34" charset="0"/>
              </a:rPr>
              <a:t>VisualState</a:t>
            </a:r>
            <a:r>
              <a:rPr lang="en-IN" altLang="en-US" sz="1300" b="1" dirty="0">
                <a:latin typeface="Segoe UI" panose="020B0502040204020203" pitchFamily="34" charset="0"/>
                <a:cs typeface="Segoe UI" panose="020B0502040204020203" pitchFamily="34" charset="0"/>
              </a:rPr>
              <a:t>&gt;</a:t>
            </a:r>
            <a:endParaRPr lang="en-US"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300" b="1" dirty="0">
                <a:latin typeface="Segoe UI" panose="020B0502040204020203" pitchFamily="34" charset="0"/>
                <a:cs typeface="Segoe UI" panose="020B0502040204020203" pitchFamily="34" charset="0"/>
              </a:rPr>
              <a:t>&lt;/</a:t>
            </a:r>
            <a:r>
              <a:rPr lang="en-US" altLang="en-US" sz="1300" b="1" dirty="0" err="1">
                <a:latin typeface="Segoe UI" panose="020B0502040204020203" pitchFamily="34" charset="0"/>
                <a:cs typeface="Segoe UI" panose="020B0502040204020203" pitchFamily="34" charset="0"/>
              </a:rPr>
              <a:t>VisualStateGroup</a:t>
            </a:r>
            <a:r>
              <a:rPr lang="en-US"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endParaRPr lang="en-US" altLang="en-US" sz="1300" b="1" dirty="0">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altLang="en-US" sz="1300" b="1" dirty="0">
                <a:latin typeface="Segoe UI" panose="020B0502040204020203" pitchFamily="34" charset="0"/>
                <a:cs typeface="Segoe UI" panose="020B0502040204020203" pitchFamily="34" charset="0"/>
              </a:rPr>
              <a:t>&lt;/</a:t>
            </a:r>
            <a:r>
              <a:rPr lang="en-US" altLang="en-US" sz="1300" b="1" dirty="0" err="1">
                <a:latin typeface="Segoe UI" panose="020B0502040204020203" pitchFamily="34" charset="0"/>
                <a:cs typeface="Segoe UI" panose="020B0502040204020203" pitchFamily="34" charset="0"/>
              </a:rPr>
              <a:t>VisualStateManager.VisualStateGroups</a:t>
            </a:r>
            <a:r>
              <a:rPr lang="en-US" altLang="en-US" sz="1300" b="1" dirty="0">
                <a:latin typeface="Segoe UI" panose="020B0502040204020203" pitchFamily="34" charset="0"/>
                <a:cs typeface="Segoe UI" panose="020B0502040204020203" pitchFamily="34" charset="0"/>
              </a:rPr>
              <a:t>&gt;</a:t>
            </a:r>
          </a:p>
          <a:p>
            <a:pPr lvl="0" eaLnBrk="0" fontAlgn="base" hangingPunct="0">
              <a:spcBef>
                <a:spcPct val="0"/>
              </a:spcBef>
              <a:spcAft>
                <a:spcPct val="0"/>
              </a:spcAft>
            </a:pPr>
            <a:r>
              <a:rPr lang="en-US" altLang="en-US" sz="1300" b="1" dirty="0">
                <a:latin typeface="Segoe UI" panose="020B0502040204020203" pitchFamily="34" charset="0"/>
                <a:cs typeface="Segoe UI" panose="020B0502040204020203" pitchFamily="34" charset="0"/>
              </a:rPr>
              <a:t> </a:t>
            </a:r>
          </a:p>
          <a:p>
            <a:pPr lvl="0" eaLnBrk="0" fontAlgn="base" hangingPunct="0">
              <a:spcBef>
                <a:spcPct val="0"/>
              </a:spcBef>
              <a:spcAft>
                <a:spcPct val="0"/>
              </a:spcAft>
            </a:pPr>
            <a:r>
              <a:rPr lang="en-US" altLang="en-US" sz="1300" b="1" dirty="0">
                <a:latin typeface="Segoe UI" panose="020B0502040204020203" pitchFamily="34" charset="0"/>
                <a:cs typeface="Segoe UI" panose="020B0502040204020203" pitchFamily="34" charset="0"/>
              </a:rPr>
              <a:t>&lt;/Entry&gt; </a:t>
            </a:r>
          </a:p>
          <a:p>
            <a:endParaRPr lang="en-US" sz="1300" b="1"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A6CAF2D0-A9B9-4180-97E8-12761128CE33}"/>
              </a:ext>
            </a:extLst>
          </p:cNvPr>
          <p:cNvSpPr/>
          <p:nvPr/>
        </p:nvSpPr>
        <p:spPr>
          <a:xfrm>
            <a:off x="828969" y="4621000"/>
            <a:ext cx="4472635" cy="523220"/>
          </a:xfrm>
          <a:prstGeom prst="rect">
            <a:avLst/>
          </a:prstGeom>
        </p:spPr>
        <p:txBody>
          <a:bodyPr wrap="none">
            <a:spAutoFit/>
          </a:bodyPr>
          <a:lstStyle/>
          <a:p>
            <a:r>
              <a:rPr lang="en-US" sz="2000" dirty="0">
                <a:latin typeface="Segoe UI" panose="020B0502040204020203" pitchFamily="34" charset="0"/>
                <a:cs typeface="Segoe UI" panose="020B0502040204020203" pitchFamily="34" charset="0"/>
              </a:rPr>
              <a:t>.</a:t>
            </a:r>
            <a:r>
              <a:rPr lang="en-US" sz="2800" dirty="0" err="1">
                <a:latin typeface="Segoe UI" panose="020B0502040204020203" pitchFamily="34" charset="0"/>
                <a:cs typeface="Segoe UI" panose="020B0502040204020203" pitchFamily="34" charset="0"/>
              </a:rPr>
              <a:t>GoToState</a:t>
            </a:r>
            <a:r>
              <a:rPr lang="en-US" sz="2800" dirty="0">
                <a:latin typeface="Segoe UI" panose="020B0502040204020203" pitchFamily="34" charset="0"/>
                <a:cs typeface="Segoe UI" panose="020B0502040204020203" pitchFamily="34" charset="0"/>
              </a:rPr>
              <a:t>(this, "Focused");</a:t>
            </a:r>
          </a:p>
        </p:txBody>
      </p:sp>
    </p:spTree>
    <p:extLst>
      <p:ext uri="{BB962C8B-B14F-4D97-AF65-F5344CB8AC3E}">
        <p14:creationId xmlns:p14="http://schemas.microsoft.com/office/powerpoint/2010/main" val="5849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AE3AC8-FD08-47D3-B962-E377F31F712D}"/>
              </a:ext>
            </a:extLst>
          </p:cNvPr>
          <p:cNvSpPr/>
          <p:nvPr/>
        </p:nvSpPr>
        <p:spPr>
          <a:xfrm>
            <a:off x="7496952" y="641582"/>
            <a:ext cx="2271327" cy="553998"/>
          </a:xfrm>
          <a:prstGeom prst="rect">
            <a:avLst/>
          </a:prstGeom>
        </p:spPr>
        <p:txBody>
          <a:bodyPr wrap="none">
            <a:spAutoFit/>
          </a:bodyPr>
          <a:lstStyle/>
          <a:p>
            <a:r>
              <a:rPr lang="en-IN" sz="3000" dirty="0">
                <a:solidFill>
                  <a:srgbClr val="505050"/>
                </a:solidFill>
                <a:latin typeface="Segoe UI Light" panose="020B0502040204020203" pitchFamily="34" charset="0"/>
              </a:rPr>
              <a:t>Right-To-Left</a:t>
            </a:r>
            <a:endParaRPr lang="en-US" sz="3000" dirty="0">
              <a:solidFill>
                <a:srgbClr val="505050"/>
              </a:solidFill>
              <a:latin typeface="Segoe UI Light" panose="020B0502040204020203" pitchFamily="34" charset="0"/>
            </a:endParaRPr>
          </a:p>
        </p:txBody>
      </p:sp>
      <p:grpSp>
        <p:nvGrpSpPr>
          <p:cNvPr id="11" name="Group 10">
            <a:extLst>
              <a:ext uri="{FF2B5EF4-FFF2-40B4-BE49-F238E27FC236}">
                <a16:creationId xmlns:a16="http://schemas.microsoft.com/office/drawing/2014/main" id="{0AC1CC9C-AEC5-4A60-99E4-300DC0F09446}"/>
              </a:ext>
            </a:extLst>
          </p:cNvPr>
          <p:cNvGrpSpPr/>
          <p:nvPr/>
        </p:nvGrpSpPr>
        <p:grpSpPr>
          <a:xfrm>
            <a:off x="495079" y="1543859"/>
            <a:ext cx="5323813" cy="4997116"/>
            <a:chOff x="495079" y="1427747"/>
            <a:chExt cx="5323813" cy="4997116"/>
          </a:xfrm>
        </p:grpSpPr>
        <p:pic>
          <p:nvPicPr>
            <p:cNvPr id="4" name="Picture 3">
              <a:extLst>
                <a:ext uri="{FF2B5EF4-FFF2-40B4-BE49-F238E27FC236}">
                  <a16:creationId xmlns:a16="http://schemas.microsoft.com/office/drawing/2014/main" id="{D23D782F-DB43-4F1D-BC0B-19BA622E8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79" y="1427747"/>
              <a:ext cx="2539614" cy="4997116"/>
            </a:xfrm>
            <a:prstGeom prst="rect">
              <a:avLst/>
            </a:prstGeom>
          </p:spPr>
        </p:pic>
        <p:pic>
          <p:nvPicPr>
            <p:cNvPr id="6" name="Picture 5">
              <a:extLst>
                <a:ext uri="{FF2B5EF4-FFF2-40B4-BE49-F238E27FC236}">
                  <a16:creationId xmlns:a16="http://schemas.microsoft.com/office/drawing/2014/main" id="{0688F868-0425-42BD-9CD6-90197CE38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9278" y="1427747"/>
              <a:ext cx="2539614" cy="4997116"/>
            </a:xfrm>
            <a:prstGeom prst="rect">
              <a:avLst/>
            </a:prstGeom>
          </p:spPr>
        </p:pic>
      </p:grpSp>
      <p:grpSp>
        <p:nvGrpSpPr>
          <p:cNvPr id="12" name="Group 11">
            <a:extLst>
              <a:ext uri="{FF2B5EF4-FFF2-40B4-BE49-F238E27FC236}">
                <a16:creationId xmlns:a16="http://schemas.microsoft.com/office/drawing/2014/main" id="{DB935428-D23C-4D34-8ADB-03BB85A805C8}"/>
              </a:ext>
            </a:extLst>
          </p:cNvPr>
          <p:cNvGrpSpPr/>
          <p:nvPr/>
        </p:nvGrpSpPr>
        <p:grpSpPr>
          <a:xfrm>
            <a:off x="6093002" y="1543859"/>
            <a:ext cx="5323813" cy="4997116"/>
            <a:chOff x="6093002" y="1427747"/>
            <a:chExt cx="5323813" cy="4997116"/>
          </a:xfrm>
        </p:grpSpPr>
        <p:pic>
          <p:nvPicPr>
            <p:cNvPr id="8" name="Picture 7">
              <a:extLst>
                <a:ext uri="{FF2B5EF4-FFF2-40B4-BE49-F238E27FC236}">
                  <a16:creationId xmlns:a16="http://schemas.microsoft.com/office/drawing/2014/main" id="{0DBC718B-48AF-463B-83F4-755B5FB83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201" y="1427747"/>
              <a:ext cx="2539614" cy="4997116"/>
            </a:xfrm>
            <a:prstGeom prst="rect">
              <a:avLst/>
            </a:prstGeom>
          </p:spPr>
        </p:pic>
        <p:pic>
          <p:nvPicPr>
            <p:cNvPr id="10" name="Picture 9">
              <a:extLst>
                <a:ext uri="{FF2B5EF4-FFF2-40B4-BE49-F238E27FC236}">
                  <a16:creationId xmlns:a16="http://schemas.microsoft.com/office/drawing/2014/main" id="{2A806C1B-0014-4460-A767-1438271E8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3002" y="1427749"/>
              <a:ext cx="2539614" cy="4997114"/>
            </a:xfrm>
            <a:prstGeom prst="rect">
              <a:avLst/>
            </a:prstGeom>
          </p:spPr>
        </p:pic>
      </p:grpSp>
      <p:sp>
        <p:nvSpPr>
          <p:cNvPr id="13" name="Rectangle 12">
            <a:extLst>
              <a:ext uri="{FF2B5EF4-FFF2-40B4-BE49-F238E27FC236}">
                <a16:creationId xmlns:a16="http://schemas.microsoft.com/office/drawing/2014/main" id="{0A6FEF38-E99F-4326-8143-9CE9B2E0C123}"/>
              </a:ext>
            </a:extLst>
          </p:cNvPr>
          <p:cNvSpPr/>
          <p:nvPr/>
        </p:nvSpPr>
        <p:spPr>
          <a:xfrm>
            <a:off x="2143614" y="641582"/>
            <a:ext cx="2271327" cy="553998"/>
          </a:xfrm>
          <a:prstGeom prst="rect">
            <a:avLst/>
          </a:prstGeom>
        </p:spPr>
        <p:txBody>
          <a:bodyPr wrap="none">
            <a:spAutoFit/>
          </a:bodyPr>
          <a:lstStyle/>
          <a:p>
            <a:r>
              <a:rPr lang="en-IN" sz="3000" dirty="0">
                <a:solidFill>
                  <a:srgbClr val="505050"/>
                </a:solidFill>
                <a:latin typeface="Segoe UI Light" panose="020B0502040204020203" pitchFamily="34" charset="0"/>
              </a:rPr>
              <a:t>Left-To-Right</a:t>
            </a:r>
            <a:endParaRPr lang="en-US" sz="3000" dirty="0">
              <a:solidFill>
                <a:srgbClr val="505050"/>
              </a:solidFill>
              <a:latin typeface="Segoe UI Light" panose="020B0502040204020203" pitchFamily="34" charset="0"/>
            </a:endParaRPr>
          </a:p>
        </p:txBody>
      </p:sp>
      <p:cxnSp>
        <p:nvCxnSpPr>
          <p:cNvPr id="15" name="Straight Connector 14">
            <a:extLst>
              <a:ext uri="{FF2B5EF4-FFF2-40B4-BE49-F238E27FC236}">
                <a16:creationId xmlns:a16="http://schemas.microsoft.com/office/drawing/2014/main" id="{A3340EEE-0FD4-4DE8-B539-91AD21316A08}"/>
              </a:ext>
            </a:extLst>
          </p:cNvPr>
          <p:cNvCxnSpPr/>
          <p:nvPr/>
        </p:nvCxnSpPr>
        <p:spPr>
          <a:xfrm>
            <a:off x="5951239" y="240438"/>
            <a:ext cx="0" cy="66093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24E952E-DBEE-4B14-8B23-2BEE1CD8ABEC}"/>
              </a:ext>
            </a:extLst>
          </p:cNvPr>
          <p:cNvSpPr/>
          <p:nvPr/>
        </p:nvSpPr>
        <p:spPr>
          <a:xfrm>
            <a:off x="495079" y="3341530"/>
            <a:ext cx="7164847" cy="584775"/>
          </a:xfrm>
          <a:prstGeom prst="rect">
            <a:avLst/>
          </a:prstGeom>
        </p:spPr>
        <p:txBody>
          <a:bodyPr wrap="none">
            <a:spAutoFit/>
          </a:bodyPr>
          <a:lstStyle/>
          <a:p>
            <a:r>
              <a:rPr lang="en-US" sz="2800" dirty="0" err="1"/>
              <a:t>FlowDirection</a:t>
            </a:r>
            <a:r>
              <a:rPr lang="en-US" sz="2800" dirty="0"/>
              <a:t>="{</a:t>
            </a:r>
            <a:r>
              <a:rPr lang="en-US" sz="2800" dirty="0" err="1"/>
              <a:t>x:Static</a:t>
            </a:r>
            <a:r>
              <a:rPr lang="en-US" sz="2800" dirty="0"/>
              <a:t> </a:t>
            </a:r>
            <a:r>
              <a:rPr lang="en-US" sz="2800" dirty="0" err="1"/>
              <a:t>Device.FlowDirection</a:t>
            </a:r>
            <a:r>
              <a:rPr lang="en-US" sz="3200" dirty="0"/>
              <a:t>}"</a:t>
            </a:r>
          </a:p>
        </p:txBody>
      </p:sp>
      <p:sp>
        <p:nvSpPr>
          <p:cNvPr id="18" name="Rectangle 17">
            <a:extLst>
              <a:ext uri="{FF2B5EF4-FFF2-40B4-BE49-F238E27FC236}">
                <a16:creationId xmlns:a16="http://schemas.microsoft.com/office/drawing/2014/main" id="{0B113ABC-FB4B-4037-84F1-8C9D71B4A8E0}"/>
              </a:ext>
            </a:extLst>
          </p:cNvPr>
          <p:cNvSpPr/>
          <p:nvPr/>
        </p:nvSpPr>
        <p:spPr>
          <a:xfrm>
            <a:off x="235095" y="198653"/>
            <a:ext cx="2271327" cy="553998"/>
          </a:xfrm>
          <a:prstGeom prst="rect">
            <a:avLst/>
          </a:prstGeom>
        </p:spPr>
        <p:txBody>
          <a:bodyPr wrap="none">
            <a:spAutoFit/>
          </a:bodyPr>
          <a:lstStyle/>
          <a:p>
            <a:r>
              <a:rPr lang="en-IN" sz="3000" dirty="0">
                <a:solidFill>
                  <a:srgbClr val="505050"/>
                </a:solidFill>
                <a:latin typeface="Segoe UI Light" panose="020B0502040204020203" pitchFamily="34" charset="0"/>
              </a:rPr>
              <a:t>Right-To-Left</a:t>
            </a:r>
            <a:endParaRPr lang="en-US" sz="3000" dirty="0">
              <a:solidFill>
                <a:srgbClr val="505050"/>
              </a:solidFill>
              <a:latin typeface="Segoe UI Light" panose="020B0502040204020203" pitchFamily="34" charset="0"/>
            </a:endParaRPr>
          </a:p>
        </p:txBody>
      </p:sp>
      <p:sp>
        <p:nvSpPr>
          <p:cNvPr id="3" name="Rectangle 2">
            <a:extLst>
              <a:ext uri="{FF2B5EF4-FFF2-40B4-BE49-F238E27FC236}">
                <a16:creationId xmlns:a16="http://schemas.microsoft.com/office/drawing/2014/main" id="{F4BF3D11-CA06-43CC-9D8A-D9E8A4FCD826}"/>
              </a:ext>
            </a:extLst>
          </p:cNvPr>
          <p:cNvSpPr/>
          <p:nvPr/>
        </p:nvSpPr>
        <p:spPr>
          <a:xfrm>
            <a:off x="7331487" y="752651"/>
            <a:ext cx="6096000" cy="5632311"/>
          </a:xfrm>
          <a:prstGeom prst="rect">
            <a:avLst/>
          </a:prstGeom>
        </p:spPr>
        <p:txBody>
          <a:bodyPr>
            <a:spAutoFit/>
          </a:bodyPr>
          <a:lstStyle/>
          <a:p>
            <a:r>
              <a:rPr lang="en-IN" b="1" dirty="0">
                <a:latin typeface="Segoe UI" panose="020B0502040204020203" pitchFamily="34" charset="0"/>
                <a:cs typeface="Segoe UI" panose="020B0502040204020203" pitchFamily="34" charset="0"/>
              </a:rPr>
              <a:t>Config iOS :</a:t>
            </a:r>
          </a:p>
          <a:p>
            <a:endParaRPr lang="en-IN" b="1" dirty="0">
              <a:latin typeface="Segoe UI" panose="020B0502040204020203" pitchFamily="34" charset="0"/>
              <a:cs typeface="Segoe UI" panose="020B0502040204020203" pitchFamily="34" charset="0"/>
            </a:endParaRPr>
          </a:p>
          <a:p>
            <a:endParaRPr lang="en-IN" b="1" dirty="0">
              <a:latin typeface="Segoe UI" panose="020B0502040204020203" pitchFamily="34" charset="0"/>
              <a:cs typeface="Segoe UI" panose="020B0502040204020203" pitchFamily="34" charset="0"/>
            </a:endParaRPr>
          </a:p>
          <a:p>
            <a:r>
              <a:rPr lang="en-IN" b="1" dirty="0" err="1">
                <a:latin typeface="Segoe UI" panose="020B0502040204020203" pitchFamily="34" charset="0"/>
                <a:cs typeface="Segoe UI" panose="020B0502040204020203" pitchFamily="34" charset="0"/>
              </a:rPr>
              <a:t>Info.plist</a:t>
            </a:r>
            <a:endParaRPr lang="en-IN" b="1" dirty="0">
              <a:latin typeface="Segoe UI" panose="020B0502040204020203" pitchFamily="34" charset="0"/>
              <a:cs typeface="Segoe UI" panose="020B0502040204020203" pitchFamily="34" charset="0"/>
            </a:endParaRPr>
          </a:p>
          <a:p>
            <a:endParaRPr lang="en-IN"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&lt;key&gt;</a:t>
            </a:r>
            <a:r>
              <a:rPr lang="en-IN" dirty="0" err="1">
                <a:latin typeface="Segoe UI" panose="020B0502040204020203" pitchFamily="34" charset="0"/>
                <a:cs typeface="Segoe UI" panose="020B0502040204020203" pitchFamily="34" charset="0"/>
              </a:rPr>
              <a:t>CFBundleDevelopmentRegion</a:t>
            </a:r>
            <a:r>
              <a:rPr lang="en-IN" dirty="0">
                <a:latin typeface="Segoe UI" panose="020B0502040204020203" pitchFamily="34" charset="0"/>
                <a:cs typeface="Segoe UI" panose="020B0502040204020203" pitchFamily="34" charset="0"/>
              </a:rPr>
              <a:t>&lt;/key&gt; </a:t>
            </a:r>
          </a:p>
          <a:p>
            <a:r>
              <a:rPr lang="en-IN" dirty="0">
                <a:latin typeface="Segoe UI" panose="020B0502040204020203" pitchFamily="34" charset="0"/>
                <a:cs typeface="Segoe UI" panose="020B0502040204020203" pitchFamily="34" charset="0"/>
              </a:rPr>
              <a:t>&lt;string&gt;</a:t>
            </a:r>
            <a:r>
              <a:rPr lang="en-IN" dirty="0" err="1">
                <a:latin typeface="Segoe UI" panose="020B0502040204020203" pitchFamily="34" charset="0"/>
                <a:cs typeface="Segoe UI" panose="020B0502040204020203" pitchFamily="34" charset="0"/>
              </a:rPr>
              <a:t>en</a:t>
            </a:r>
            <a:r>
              <a:rPr lang="en-IN" dirty="0">
                <a:latin typeface="Segoe UI" panose="020B0502040204020203" pitchFamily="34" charset="0"/>
                <a:cs typeface="Segoe UI" panose="020B0502040204020203" pitchFamily="34" charset="0"/>
              </a:rPr>
              <a:t>&lt;/string&gt; </a:t>
            </a:r>
          </a:p>
          <a:p>
            <a:r>
              <a:rPr lang="en-IN" dirty="0">
                <a:latin typeface="Segoe UI" panose="020B0502040204020203" pitchFamily="34" charset="0"/>
                <a:cs typeface="Segoe UI" panose="020B0502040204020203" pitchFamily="34" charset="0"/>
              </a:rPr>
              <a:t>&lt;key&gt;</a:t>
            </a:r>
            <a:r>
              <a:rPr lang="en-IN" dirty="0" err="1">
                <a:latin typeface="Segoe UI" panose="020B0502040204020203" pitchFamily="34" charset="0"/>
                <a:cs typeface="Segoe UI" panose="020B0502040204020203" pitchFamily="34" charset="0"/>
              </a:rPr>
              <a:t>CFBundleLocalizations</a:t>
            </a:r>
            <a:r>
              <a:rPr lang="en-IN" dirty="0">
                <a:latin typeface="Segoe UI" panose="020B0502040204020203" pitchFamily="34" charset="0"/>
                <a:cs typeface="Segoe UI" panose="020B0502040204020203" pitchFamily="34" charset="0"/>
              </a:rPr>
              <a:t>&lt;/key&gt; </a:t>
            </a:r>
          </a:p>
          <a:p>
            <a:r>
              <a:rPr lang="en-IN" dirty="0">
                <a:latin typeface="Segoe UI" panose="020B0502040204020203" pitchFamily="34" charset="0"/>
                <a:cs typeface="Segoe UI" panose="020B0502040204020203" pitchFamily="34" charset="0"/>
              </a:rPr>
              <a:t>&lt;array&gt; </a:t>
            </a:r>
          </a:p>
          <a:p>
            <a:r>
              <a:rPr lang="en-IN" dirty="0">
                <a:latin typeface="Segoe UI" panose="020B0502040204020203" pitchFamily="34" charset="0"/>
                <a:cs typeface="Segoe UI" panose="020B0502040204020203" pitchFamily="34" charset="0"/>
              </a:rPr>
              <a:t>    &lt;string&gt;</a:t>
            </a:r>
            <a:r>
              <a:rPr lang="en-IN" dirty="0" err="1">
                <a:latin typeface="Segoe UI" panose="020B0502040204020203" pitchFamily="34" charset="0"/>
                <a:cs typeface="Segoe UI" panose="020B0502040204020203" pitchFamily="34" charset="0"/>
              </a:rPr>
              <a:t>en</a:t>
            </a:r>
            <a:r>
              <a:rPr lang="en-IN" dirty="0">
                <a:latin typeface="Segoe UI" panose="020B0502040204020203" pitchFamily="34" charset="0"/>
                <a:cs typeface="Segoe UI" panose="020B0502040204020203" pitchFamily="34" charset="0"/>
              </a:rPr>
              <a:t>&lt;/string&gt; </a:t>
            </a:r>
          </a:p>
          <a:p>
            <a:r>
              <a:rPr lang="en-IN" dirty="0">
                <a:latin typeface="Segoe UI" panose="020B0502040204020203" pitchFamily="34" charset="0"/>
                <a:cs typeface="Segoe UI" panose="020B0502040204020203" pitchFamily="34" charset="0"/>
              </a:rPr>
              <a:t>    &lt;string&gt;</a:t>
            </a:r>
            <a:r>
              <a:rPr lang="en-IN" dirty="0" err="1">
                <a:latin typeface="Segoe UI" panose="020B0502040204020203" pitchFamily="34" charset="0"/>
                <a:cs typeface="Segoe UI" panose="020B0502040204020203" pitchFamily="34" charset="0"/>
              </a:rPr>
              <a:t>ar</a:t>
            </a:r>
            <a:r>
              <a:rPr lang="en-IN" dirty="0">
                <a:latin typeface="Segoe UI" panose="020B0502040204020203" pitchFamily="34" charset="0"/>
                <a:cs typeface="Segoe UI" panose="020B0502040204020203" pitchFamily="34" charset="0"/>
              </a:rPr>
              <a:t>&lt;/string&gt; </a:t>
            </a:r>
          </a:p>
          <a:p>
            <a:r>
              <a:rPr lang="en-IN" dirty="0">
                <a:latin typeface="Segoe UI" panose="020B0502040204020203" pitchFamily="34" charset="0"/>
                <a:cs typeface="Segoe UI" panose="020B0502040204020203" pitchFamily="34" charset="0"/>
              </a:rPr>
              <a:t>&lt;/array&gt;</a:t>
            </a:r>
          </a:p>
          <a:p>
            <a:endParaRPr lang="en-IN" dirty="0">
              <a:latin typeface="Segoe UI" panose="020B0502040204020203" pitchFamily="34" charset="0"/>
              <a:cs typeface="Segoe UI" panose="020B0502040204020203" pitchFamily="34" charset="0"/>
            </a:endParaRPr>
          </a:p>
          <a:p>
            <a:r>
              <a:rPr lang="en-IN" b="1" dirty="0">
                <a:latin typeface="Segoe UI" panose="020B0502040204020203" pitchFamily="34" charset="0"/>
                <a:cs typeface="Segoe UI" panose="020B0502040204020203" pitchFamily="34" charset="0"/>
              </a:rPr>
              <a:t>Config Android :</a:t>
            </a:r>
          </a:p>
          <a:p>
            <a:endParaRPr lang="en-IN" dirty="0">
              <a:latin typeface="Segoe UI" panose="020B0502040204020203" pitchFamily="34" charset="0"/>
              <a:cs typeface="Segoe UI" panose="020B0502040204020203" pitchFamily="34" charset="0"/>
            </a:endParaRPr>
          </a:p>
          <a:p>
            <a:r>
              <a:rPr lang="en-IN" b="1" dirty="0" err="1">
                <a:latin typeface="Segoe UI" panose="020B0502040204020203" pitchFamily="34" charset="0"/>
                <a:cs typeface="Segoe UI" panose="020B0502040204020203" pitchFamily="34" charset="0"/>
              </a:rPr>
              <a:t>Package.appxmanifest</a:t>
            </a:r>
            <a:endParaRPr lang="en-IN" b="1" dirty="0">
              <a:latin typeface="Segoe UI" panose="020B0502040204020203" pitchFamily="34" charset="0"/>
              <a:cs typeface="Segoe UI" panose="020B0502040204020203" pitchFamily="34" charset="0"/>
            </a:endParaRPr>
          </a:p>
          <a:p>
            <a:endParaRPr lang="en-IN" b="1" dirty="0">
              <a:latin typeface="Segoe UI" panose="020B0502040204020203" pitchFamily="34" charset="0"/>
              <a:cs typeface="Segoe UI" panose="020B0502040204020203" pitchFamily="34" charset="0"/>
            </a:endParaRPr>
          </a:p>
          <a:p>
            <a:r>
              <a:rPr lang="fr-FR" dirty="0">
                <a:latin typeface="Segoe UI" panose="020B0502040204020203" pitchFamily="34" charset="0"/>
                <a:cs typeface="Segoe UI" panose="020B0502040204020203" pitchFamily="34" charset="0"/>
              </a:rPr>
              <a:t>&lt;Resource </a:t>
            </a:r>
            <a:r>
              <a:rPr lang="fr-FR" dirty="0" err="1">
                <a:latin typeface="Segoe UI" panose="020B0502040204020203" pitchFamily="34" charset="0"/>
                <a:cs typeface="Segoe UI" panose="020B0502040204020203" pitchFamily="34" charset="0"/>
              </a:rPr>
              <a:t>Language</a:t>
            </a:r>
            <a:r>
              <a:rPr lang="fr-FR" dirty="0">
                <a:latin typeface="Segoe UI" panose="020B0502040204020203" pitchFamily="34" charset="0"/>
                <a:cs typeface="Segoe UI" panose="020B0502040204020203" pitchFamily="34" charset="0"/>
              </a:rPr>
              <a:t>="en" /&gt;  </a:t>
            </a:r>
          </a:p>
          <a:p>
            <a:r>
              <a:rPr lang="fr-FR" dirty="0">
                <a:latin typeface="Segoe UI" panose="020B0502040204020203" pitchFamily="34" charset="0"/>
                <a:cs typeface="Segoe UI" panose="020B0502040204020203" pitchFamily="34" charset="0"/>
              </a:rPr>
              <a:t>&lt;Resource </a:t>
            </a:r>
            <a:r>
              <a:rPr lang="fr-FR" dirty="0" err="1">
                <a:latin typeface="Segoe UI" panose="020B0502040204020203" pitchFamily="34" charset="0"/>
                <a:cs typeface="Segoe UI" panose="020B0502040204020203" pitchFamily="34" charset="0"/>
              </a:rPr>
              <a:t>Language</a:t>
            </a:r>
            <a:r>
              <a:rPr lang="fr-FR" dirty="0">
                <a:latin typeface="Segoe UI" panose="020B0502040204020203" pitchFamily="34" charset="0"/>
                <a:cs typeface="Segoe UI" panose="020B0502040204020203" pitchFamily="34" charset="0"/>
              </a:rPr>
              <a:t>="</a:t>
            </a:r>
            <a:r>
              <a:rPr lang="fr-FR" dirty="0" err="1">
                <a:latin typeface="Segoe UI" panose="020B0502040204020203" pitchFamily="34" charset="0"/>
                <a:cs typeface="Segoe UI" panose="020B0502040204020203" pitchFamily="34" charset="0"/>
              </a:rPr>
              <a:t>ar</a:t>
            </a:r>
            <a:r>
              <a:rPr lang="fr-FR" dirty="0">
                <a:latin typeface="Segoe UI" panose="020B0502040204020203" pitchFamily="34" charset="0"/>
                <a:cs typeface="Segoe UI" panose="020B0502040204020203" pitchFamily="34" charset="0"/>
              </a:rPr>
              <a:t>" /&gt;</a:t>
            </a:r>
          </a:p>
          <a:p>
            <a:endParaRPr lang="en-IN"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4074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7"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4CF5C-400B-45F2-8CFE-29021D57B803}"/>
              </a:ext>
            </a:extLst>
          </p:cNvPr>
          <p:cNvSpPr/>
          <p:nvPr/>
        </p:nvSpPr>
        <p:spPr>
          <a:xfrm>
            <a:off x="450769" y="477071"/>
            <a:ext cx="1875835" cy="553998"/>
          </a:xfrm>
          <a:prstGeom prst="rect">
            <a:avLst/>
          </a:prstGeom>
        </p:spPr>
        <p:txBody>
          <a:bodyPr wrap="none">
            <a:spAutoFit/>
          </a:bodyPr>
          <a:lstStyle/>
          <a:p>
            <a:r>
              <a:rPr lang="en-IN" sz="3000" dirty="0" err="1">
                <a:solidFill>
                  <a:srgbClr val="505050"/>
                </a:solidFill>
                <a:latin typeface="Segoe UI Light" panose="020B0502040204020203" pitchFamily="34" charset="0"/>
                <a:ea typeface="+mj-ea"/>
                <a:cs typeface="+mj-cs"/>
              </a:rPr>
              <a:t>FlexLayout</a:t>
            </a:r>
            <a:endParaRPr lang="en-US" sz="3000" dirty="0">
              <a:solidFill>
                <a:srgbClr val="505050"/>
              </a:solidFill>
              <a:latin typeface="Segoe UI Light" panose="020B0502040204020203" pitchFamily="34" charset="0"/>
              <a:ea typeface="+mj-ea"/>
              <a:cs typeface="+mj-cs"/>
            </a:endParaRPr>
          </a:p>
        </p:txBody>
      </p:sp>
      <p:sp>
        <p:nvSpPr>
          <p:cNvPr id="3" name="Rectangle 2">
            <a:extLst>
              <a:ext uri="{FF2B5EF4-FFF2-40B4-BE49-F238E27FC236}">
                <a16:creationId xmlns:a16="http://schemas.microsoft.com/office/drawing/2014/main" id="{F4C4D886-3AD9-476B-8DF2-2B713ED5A420}"/>
              </a:ext>
            </a:extLst>
          </p:cNvPr>
          <p:cNvSpPr/>
          <p:nvPr/>
        </p:nvSpPr>
        <p:spPr>
          <a:xfrm>
            <a:off x="1118578" y="1632103"/>
            <a:ext cx="9536200" cy="2862322"/>
          </a:xfrm>
          <a:prstGeom prst="rect">
            <a:avLst/>
          </a:prstGeom>
        </p:spPr>
        <p:txBody>
          <a:bodyPr wrap="none">
            <a:spAutoFit/>
          </a:bodyPr>
          <a:lstStyle/>
          <a:p>
            <a:pPr marL="571500" indent="-571500">
              <a:buFont typeface="Wingdings" panose="05000000000000000000" pitchFamily="2" charset="2"/>
              <a:buChar char="Ø"/>
            </a:pPr>
            <a:r>
              <a:rPr lang="en-US" sz="3600" dirty="0">
                <a:latin typeface="Segoe UI" panose="020B0502040204020203" pitchFamily="34" charset="0"/>
                <a:cs typeface="Segoe UI" panose="020B0502040204020203" pitchFamily="34" charset="0"/>
              </a:rPr>
              <a:t>Flexible</a:t>
            </a:r>
          </a:p>
          <a:p>
            <a:pPr marL="571500" indent="-571500">
              <a:buFont typeface="Wingdings" panose="05000000000000000000" pitchFamily="2" charset="2"/>
              <a:buChar char="Ø"/>
            </a:pPr>
            <a:endParaRPr lang="en-US" sz="3600" dirty="0">
              <a:latin typeface="Segoe UI" panose="020B0502040204020203" pitchFamily="34" charset="0"/>
              <a:cs typeface="Segoe UI" panose="020B0502040204020203" pitchFamily="34" charset="0"/>
            </a:endParaRPr>
          </a:p>
          <a:p>
            <a:pPr marL="571500" indent="-571500">
              <a:buFont typeface="Wingdings" panose="05000000000000000000" pitchFamily="2" charset="2"/>
              <a:buChar char="Ø"/>
            </a:pPr>
            <a:r>
              <a:rPr lang="en-US" sz="3600" dirty="0">
                <a:latin typeface="Segoe UI" panose="020B0502040204020203" pitchFamily="34" charset="0"/>
                <a:cs typeface="Segoe UI" panose="020B0502040204020203" pitchFamily="34" charset="0"/>
              </a:rPr>
              <a:t>Alignment and Adapting to various screens</a:t>
            </a:r>
          </a:p>
          <a:p>
            <a:pPr marL="571500" indent="-571500">
              <a:buFont typeface="Wingdings" panose="05000000000000000000" pitchFamily="2" charset="2"/>
              <a:buChar char="Ø"/>
            </a:pPr>
            <a:endParaRPr lang="en-US" sz="3600" dirty="0">
              <a:latin typeface="Segoe UI" panose="020B0502040204020203" pitchFamily="34" charset="0"/>
              <a:cs typeface="Segoe UI" panose="020B0502040204020203" pitchFamily="34" charset="0"/>
            </a:endParaRPr>
          </a:p>
          <a:p>
            <a:pPr marL="571500" indent="-571500">
              <a:buFont typeface="Wingdings" panose="05000000000000000000" pitchFamily="2" charset="2"/>
              <a:buChar char="Ø"/>
            </a:pPr>
            <a:r>
              <a:rPr lang="en-IN" sz="3600" dirty="0">
                <a:latin typeface="Segoe UI" panose="020B0502040204020203" pitchFamily="34" charset="0"/>
                <a:cs typeface="Segoe UI" panose="020B0502040204020203" pitchFamily="34" charset="0"/>
              </a:rPr>
              <a:t>R</a:t>
            </a:r>
            <a:r>
              <a:rPr lang="en-US" sz="3600" dirty="0">
                <a:latin typeface="Segoe UI" panose="020B0502040204020203" pitchFamily="34" charset="0"/>
                <a:cs typeface="Segoe UI" panose="020B0502040204020203" pitchFamily="34" charset="0"/>
              </a:rPr>
              <a:t>educing UI nesting</a:t>
            </a:r>
          </a:p>
        </p:txBody>
      </p:sp>
    </p:spTree>
    <p:extLst>
      <p:ext uri="{BB962C8B-B14F-4D97-AF65-F5344CB8AC3E}">
        <p14:creationId xmlns:p14="http://schemas.microsoft.com/office/powerpoint/2010/main" val="198675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1AD18-E211-4269-979D-20A49A193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27" y="118710"/>
            <a:ext cx="10993575" cy="6739290"/>
          </a:xfrm>
          <a:prstGeom prst="rect">
            <a:avLst/>
          </a:prstGeom>
        </p:spPr>
      </p:pic>
    </p:spTree>
    <p:extLst>
      <p:ext uri="{BB962C8B-B14F-4D97-AF65-F5344CB8AC3E}">
        <p14:creationId xmlns:p14="http://schemas.microsoft.com/office/powerpoint/2010/main" val="644763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F3DFDF-97C1-4305-B455-C02362C2E60B}"/>
              </a:ext>
            </a:extLst>
          </p:cNvPr>
          <p:cNvSpPr/>
          <p:nvPr/>
        </p:nvSpPr>
        <p:spPr>
          <a:xfrm>
            <a:off x="364974" y="654851"/>
            <a:ext cx="4793300" cy="553998"/>
          </a:xfrm>
          <a:prstGeom prst="rect">
            <a:avLst/>
          </a:prstGeom>
        </p:spPr>
        <p:txBody>
          <a:bodyPr wrap="none">
            <a:spAutoFit/>
          </a:bodyPr>
          <a:lstStyle/>
          <a:p>
            <a:r>
              <a:rPr lang="en-US" sz="3000" dirty="0">
                <a:solidFill>
                  <a:srgbClr val="505050"/>
                </a:solidFill>
                <a:latin typeface="Segoe UI Light" panose="020B0502040204020203" pitchFamily="34" charset="0"/>
                <a:ea typeface="+mj-ea"/>
                <a:cs typeface="+mj-cs"/>
              </a:rPr>
              <a:t>Cascading Style Sheets (CSS)</a:t>
            </a:r>
          </a:p>
        </p:txBody>
      </p:sp>
      <p:sp>
        <p:nvSpPr>
          <p:cNvPr id="4" name="Rectangle 3">
            <a:extLst>
              <a:ext uri="{FF2B5EF4-FFF2-40B4-BE49-F238E27FC236}">
                <a16:creationId xmlns:a16="http://schemas.microsoft.com/office/drawing/2014/main" id="{349275A5-BEF6-4170-95BD-84D1ECF74AAA}"/>
              </a:ext>
            </a:extLst>
          </p:cNvPr>
          <p:cNvSpPr/>
          <p:nvPr/>
        </p:nvSpPr>
        <p:spPr>
          <a:xfrm>
            <a:off x="886637" y="1565660"/>
            <a:ext cx="6097760" cy="3970318"/>
          </a:xfrm>
          <a:prstGeom prst="rect">
            <a:avLst/>
          </a:prstGeom>
        </p:spPr>
        <p:txBody>
          <a:bodyPr wrap="none">
            <a:spAutoFit/>
          </a:bodyPr>
          <a:lstStyle/>
          <a:p>
            <a:pPr marL="571500" indent="-571500">
              <a:buFont typeface="Wingdings" panose="05000000000000000000" pitchFamily="2" charset="2"/>
              <a:buChar char="Ø"/>
            </a:pPr>
            <a:r>
              <a:rPr lang="en-US" sz="3600" dirty="0">
                <a:latin typeface="Segoe UI" panose="020B0502040204020203" pitchFamily="34" charset="0"/>
                <a:cs typeface="Segoe UI" panose="020B0502040204020203" pitchFamily="34" charset="0"/>
              </a:rPr>
              <a:t>Styles working via CSS</a:t>
            </a:r>
          </a:p>
          <a:p>
            <a:endParaRPr lang="en-US" sz="3600" dirty="0">
              <a:latin typeface="Segoe UI" panose="020B0502040204020203" pitchFamily="34" charset="0"/>
              <a:cs typeface="Segoe UI" panose="020B0502040204020203" pitchFamily="34" charset="0"/>
            </a:endParaRPr>
          </a:p>
          <a:p>
            <a:pPr marL="571500" indent="-571500">
              <a:buFont typeface="Wingdings" panose="05000000000000000000" pitchFamily="2" charset="2"/>
              <a:buChar char="Ø"/>
            </a:pPr>
            <a:r>
              <a:rPr lang="en-US" sz="3600" dirty="0">
                <a:latin typeface="Segoe UI" panose="020B0502040204020203" pitchFamily="34" charset="0"/>
                <a:cs typeface="Segoe UI" panose="020B0502040204020203" pitchFamily="34" charset="0"/>
              </a:rPr>
              <a:t>Parsed in runtime</a:t>
            </a:r>
          </a:p>
          <a:p>
            <a:pPr marL="571500" indent="-571500">
              <a:buFont typeface="Wingdings" panose="05000000000000000000" pitchFamily="2" charset="2"/>
              <a:buChar char="Ø"/>
            </a:pPr>
            <a:endParaRPr lang="en-US" sz="3600" dirty="0">
              <a:latin typeface="Segoe UI" panose="020B0502040204020203" pitchFamily="34" charset="0"/>
              <a:cs typeface="Segoe UI" panose="020B0502040204020203" pitchFamily="34" charset="0"/>
            </a:endParaRPr>
          </a:p>
          <a:p>
            <a:pPr marL="571500" indent="-571500">
              <a:buFont typeface="Wingdings" panose="05000000000000000000" pitchFamily="2" charset="2"/>
              <a:buChar char="Ø"/>
            </a:pPr>
            <a:r>
              <a:rPr lang="en-IN" sz="3600" dirty="0">
                <a:latin typeface="Segoe UI" panose="020B0502040204020203" pitchFamily="34" charset="0"/>
                <a:cs typeface="Segoe UI" panose="020B0502040204020203" pitchFamily="34" charset="0"/>
              </a:rPr>
              <a:t>Not Replace XAML Styles</a:t>
            </a:r>
          </a:p>
          <a:p>
            <a:pPr marL="571500" indent="-571500">
              <a:buFont typeface="Wingdings" panose="05000000000000000000" pitchFamily="2" charset="2"/>
              <a:buChar char="Ø"/>
            </a:pPr>
            <a:endParaRPr lang="en-IN" sz="3600" dirty="0">
              <a:latin typeface="Segoe UI" panose="020B0502040204020203" pitchFamily="34" charset="0"/>
              <a:cs typeface="Segoe UI" panose="020B0502040204020203" pitchFamily="34" charset="0"/>
            </a:endParaRPr>
          </a:p>
          <a:p>
            <a:pPr marL="571500" indent="-571500">
              <a:buFont typeface="Wingdings" panose="05000000000000000000" pitchFamily="2" charset="2"/>
              <a:buChar char="Ø"/>
            </a:pPr>
            <a:r>
              <a:rPr lang="en-IN" sz="3600" dirty="0">
                <a:latin typeface="Segoe UI" panose="020B0502040204020203" pitchFamily="34" charset="0"/>
                <a:cs typeface="Segoe UI" panose="020B0502040204020203" pitchFamily="34" charset="0"/>
              </a:rPr>
              <a:t>Support many properties</a:t>
            </a:r>
            <a:endParaRPr lang="en-US" sz="3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233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49716-B20D-49E9-B078-53E10B2D1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69" y="98770"/>
            <a:ext cx="10876862" cy="6660459"/>
          </a:xfrm>
          <a:prstGeom prst="rect">
            <a:avLst/>
          </a:prstGeom>
        </p:spPr>
      </p:pic>
    </p:spTree>
    <p:extLst>
      <p:ext uri="{BB962C8B-B14F-4D97-AF65-F5344CB8AC3E}">
        <p14:creationId xmlns:p14="http://schemas.microsoft.com/office/powerpoint/2010/main" val="445393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723E-0766-4638-8304-48C746DFFDBF}"/>
              </a:ext>
            </a:extLst>
          </p:cNvPr>
          <p:cNvSpPr>
            <a:spLocks noGrp="1"/>
          </p:cNvSpPr>
          <p:nvPr>
            <p:ph type="title"/>
          </p:nvPr>
        </p:nvSpPr>
        <p:spPr/>
        <p:txBody>
          <a:bodyPr/>
          <a:lstStyle/>
          <a:p>
            <a:r>
              <a:rPr lang="en-US" dirty="0"/>
              <a:t>Little Things</a:t>
            </a:r>
          </a:p>
        </p:txBody>
      </p:sp>
    </p:spTree>
    <p:extLst>
      <p:ext uri="{BB962C8B-B14F-4D97-AF65-F5344CB8AC3E}">
        <p14:creationId xmlns:p14="http://schemas.microsoft.com/office/powerpoint/2010/main" val="22593138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C41A-6509-4143-B67D-CBA5BA05315E}"/>
              </a:ext>
            </a:extLst>
          </p:cNvPr>
          <p:cNvSpPr>
            <a:spLocks noGrp="1"/>
          </p:cNvSpPr>
          <p:nvPr>
            <p:ph type="title"/>
          </p:nvPr>
        </p:nvSpPr>
        <p:spPr/>
        <p:txBody>
          <a:bodyPr/>
          <a:lstStyle/>
          <a:p>
            <a:r>
              <a:rPr lang="en-US"/>
              <a:t>F100: Addressing the Little Things</a:t>
            </a:r>
          </a:p>
        </p:txBody>
      </p:sp>
      <p:sp>
        <p:nvSpPr>
          <p:cNvPr id="3" name="Text Placeholder 2">
            <a:extLst>
              <a:ext uri="{FF2B5EF4-FFF2-40B4-BE49-F238E27FC236}">
                <a16:creationId xmlns:a16="http://schemas.microsoft.com/office/drawing/2014/main" id="{AEF4AEB9-C0CF-4BCD-806D-A78E814D2227}"/>
              </a:ext>
            </a:extLst>
          </p:cNvPr>
          <p:cNvSpPr>
            <a:spLocks noGrp="1"/>
          </p:cNvSpPr>
          <p:nvPr>
            <p:ph type="body" sz="quarter" idx="10"/>
          </p:nvPr>
        </p:nvSpPr>
        <p:spPr>
          <a:xfrm>
            <a:off x="269241" y="1189175"/>
            <a:ext cx="3003643" cy="5586145"/>
          </a:xfrm>
        </p:spPr>
        <p:txBody>
          <a:bodyPr wrap="square" lIns="91440"/>
          <a:lstStyle/>
          <a:p>
            <a:r>
              <a:rPr lang="en-US" sz="1000" dirty="0">
                <a:latin typeface="+mn-lt"/>
              </a:rPr>
              <a:t>Entry/Editor</a:t>
            </a:r>
          </a:p>
          <a:p>
            <a:pPr marL="176213" indent="-176213">
              <a:buFontTx/>
              <a:buChar char="-"/>
            </a:pPr>
            <a:r>
              <a:rPr lang="en-US" sz="1000" dirty="0" err="1">
                <a:latin typeface="+mn-lt"/>
              </a:rPr>
              <a:t>IsSpellCheckEnabled</a:t>
            </a:r>
            <a:endParaRPr lang="en-US" sz="1000" dirty="0">
              <a:latin typeface="+mn-lt"/>
            </a:endParaRPr>
          </a:p>
          <a:p>
            <a:pPr marL="176213" indent="-176213">
              <a:buFontTx/>
              <a:buChar char="-"/>
            </a:pPr>
            <a:r>
              <a:rPr lang="en-US" sz="1000" dirty="0" err="1">
                <a:latin typeface="+mn-lt"/>
              </a:rPr>
              <a:t>MaxLength</a:t>
            </a:r>
            <a:endParaRPr lang="en-US" sz="1000" dirty="0">
              <a:latin typeface="+mn-lt"/>
            </a:endParaRPr>
          </a:p>
          <a:p>
            <a:pPr marL="176213" indent="-176213">
              <a:buFontTx/>
              <a:buChar char="-"/>
            </a:pPr>
            <a:r>
              <a:rPr lang="en-US" sz="1000" dirty="0" err="1">
                <a:latin typeface="+mn-lt"/>
              </a:rPr>
              <a:t>DetectReadingOrderFromContent</a:t>
            </a:r>
            <a:r>
              <a:rPr lang="en-US" sz="1000" dirty="0">
                <a:latin typeface="+mn-lt"/>
              </a:rPr>
              <a:t> (UWP)</a:t>
            </a:r>
          </a:p>
          <a:p>
            <a:pPr marL="176213" indent="-176213">
              <a:buFontTx/>
              <a:buChar char="-"/>
            </a:pPr>
            <a:r>
              <a:rPr lang="en-US" sz="1000" dirty="0">
                <a:latin typeface="+mn-lt"/>
              </a:rPr>
              <a:t>Text prediction options</a:t>
            </a:r>
          </a:p>
          <a:p>
            <a:pPr marL="176213" indent="-176213">
              <a:buFontTx/>
              <a:buChar char="-"/>
            </a:pPr>
            <a:r>
              <a:rPr lang="en-US" sz="1000" dirty="0">
                <a:latin typeface="+mn-lt"/>
              </a:rPr>
              <a:t>Autocapitalization</a:t>
            </a:r>
          </a:p>
          <a:p>
            <a:pPr marL="176213" indent="-176213">
              <a:buFontTx/>
              <a:buChar char="-"/>
            </a:pPr>
            <a:r>
              <a:rPr lang="en-US" sz="1000" dirty="0" err="1">
                <a:latin typeface="+mn-lt"/>
              </a:rPr>
              <a:t>AutoResizable</a:t>
            </a:r>
            <a:r>
              <a:rPr lang="en-US" sz="1000" dirty="0">
                <a:latin typeface="+mn-lt"/>
              </a:rPr>
              <a:t> Editor</a:t>
            </a:r>
          </a:p>
          <a:p>
            <a:pPr marL="176213" indent="-176213">
              <a:buFontTx/>
              <a:buChar char="-"/>
            </a:pPr>
            <a:r>
              <a:rPr lang="en-US" sz="1000" dirty="0" err="1">
                <a:latin typeface="+mn-lt"/>
              </a:rPr>
              <a:t>ButtonType</a:t>
            </a:r>
            <a:r>
              <a:rPr lang="en-US" sz="1000" dirty="0">
                <a:latin typeface="+mn-lt"/>
              </a:rPr>
              <a:t> for return button</a:t>
            </a:r>
          </a:p>
          <a:p>
            <a:pPr marL="176213" indent="-176213">
              <a:buFontTx/>
              <a:buChar char="-"/>
            </a:pPr>
            <a:r>
              <a:rPr lang="en-US" sz="1000" dirty="0">
                <a:latin typeface="+mn-lt"/>
              </a:rPr>
              <a:t>Position and Color of caret</a:t>
            </a:r>
          </a:p>
          <a:p>
            <a:pPr marL="176213" indent="-176213">
              <a:buFontTx/>
              <a:buChar char="-"/>
            </a:pPr>
            <a:r>
              <a:rPr lang="en-US" sz="1000" dirty="0">
                <a:latin typeface="+mn-lt"/>
              </a:rPr>
              <a:t>Placeholder color</a:t>
            </a:r>
          </a:p>
          <a:p>
            <a:r>
              <a:rPr lang="en-US" sz="1000" dirty="0">
                <a:latin typeface="+mn-lt"/>
              </a:rPr>
              <a:t>Label</a:t>
            </a:r>
          </a:p>
          <a:p>
            <a:pPr marL="171450" indent="-171450">
              <a:buFontTx/>
              <a:buChar char="-"/>
            </a:pPr>
            <a:r>
              <a:rPr lang="en-US" sz="1000" dirty="0" err="1">
                <a:latin typeface="+mn-lt"/>
              </a:rPr>
              <a:t>Bindable</a:t>
            </a:r>
            <a:r>
              <a:rPr lang="en-US" sz="1000" dirty="0">
                <a:latin typeface="+mn-lt"/>
              </a:rPr>
              <a:t> Spans</a:t>
            </a:r>
          </a:p>
          <a:p>
            <a:pPr marL="171450" indent="-171450">
              <a:buFontTx/>
              <a:buChar char="-"/>
            </a:pPr>
            <a:r>
              <a:rPr lang="en-US" sz="1000" dirty="0" err="1">
                <a:latin typeface="+mn-lt"/>
              </a:rPr>
              <a:t>Commandable</a:t>
            </a:r>
            <a:r>
              <a:rPr lang="en-US" sz="1000" dirty="0">
                <a:latin typeface="+mn-lt"/>
              </a:rPr>
              <a:t> Spans, Span Gestures</a:t>
            </a:r>
          </a:p>
          <a:p>
            <a:pPr marL="171450" indent="-171450">
              <a:buFontTx/>
              <a:buChar char="-"/>
            </a:pPr>
            <a:r>
              <a:rPr lang="en-US" sz="1000" dirty="0" err="1">
                <a:latin typeface="+mn-lt"/>
              </a:rPr>
              <a:t>LineHeight</a:t>
            </a:r>
            <a:endParaRPr lang="en-US" sz="1000" dirty="0">
              <a:latin typeface="+mn-lt"/>
            </a:endParaRPr>
          </a:p>
          <a:p>
            <a:r>
              <a:rPr lang="en-US" sz="1000" dirty="0" err="1">
                <a:latin typeface="+mn-lt"/>
              </a:rPr>
              <a:t>ListView</a:t>
            </a:r>
            <a:r>
              <a:rPr lang="en-US" sz="1000" dirty="0">
                <a:latin typeface="+mn-lt"/>
              </a:rPr>
              <a:t> </a:t>
            </a:r>
          </a:p>
          <a:p>
            <a:pPr marL="171450" indent="-171450">
              <a:buFontTx/>
              <a:buChar char="-"/>
            </a:pPr>
            <a:r>
              <a:rPr lang="en-US" sz="1000" dirty="0">
                <a:latin typeface="+mn-lt"/>
              </a:rPr>
              <a:t>full width separators</a:t>
            </a:r>
          </a:p>
          <a:p>
            <a:pPr marL="171450" indent="-171450">
              <a:buFontTx/>
              <a:buChar char="-"/>
            </a:pPr>
            <a:r>
              <a:rPr lang="en-US" sz="1000" dirty="0" err="1">
                <a:latin typeface="+mn-lt"/>
              </a:rPr>
              <a:t>SelectionMode</a:t>
            </a:r>
            <a:endParaRPr lang="en-US" sz="1000" dirty="0">
              <a:latin typeface="+mn-lt"/>
            </a:endParaRPr>
          </a:p>
          <a:p>
            <a:endParaRPr lang="en-US" sz="1000" dirty="0">
              <a:latin typeface="+mn-lt"/>
            </a:endParaRPr>
          </a:p>
          <a:p>
            <a:pPr marL="171450" indent="-171450">
              <a:buFontTx/>
              <a:buChar char="-"/>
            </a:pPr>
            <a:endParaRPr lang="en-US" sz="1000" dirty="0">
              <a:latin typeface="+mn-lt"/>
            </a:endParaRPr>
          </a:p>
        </p:txBody>
      </p:sp>
      <p:sp>
        <p:nvSpPr>
          <p:cNvPr id="4" name="Text Placeholder 3">
            <a:extLst>
              <a:ext uri="{FF2B5EF4-FFF2-40B4-BE49-F238E27FC236}">
                <a16:creationId xmlns:a16="http://schemas.microsoft.com/office/drawing/2014/main" id="{166917E8-1FE7-41B3-A485-732FC0E0AD83}"/>
              </a:ext>
            </a:extLst>
          </p:cNvPr>
          <p:cNvSpPr>
            <a:spLocks noGrp="1"/>
          </p:cNvSpPr>
          <p:nvPr>
            <p:ph type="body" sz="quarter" idx="11"/>
          </p:nvPr>
        </p:nvSpPr>
        <p:spPr>
          <a:xfrm>
            <a:off x="3954327" y="1190178"/>
            <a:ext cx="2687393" cy="5586145"/>
          </a:xfrm>
        </p:spPr>
        <p:txBody>
          <a:bodyPr/>
          <a:lstStyle/>
          <a:p>
            <a:r>
              <a:rPr lang="en-US" sz="1000" err="1">
                <a:latin typeface="+mn-lt"/>
              </a:rPr>
              <a:t>SearchBar</a:t>
            </a:r>
            <a:r>
              <a:rPr lang="en-US" sz="1000">
                <a:latin typeface="+mn-lt"/>
              </a:rPr>
              <a:t> </a:t>
            </a:r>
            <a:r>
              <a:rPr lang="en-US" sz="1000" err="1">
                <a:latin typeface="+mn-lt"/>
              </a:rPr>
              <a:t>IsSpellCheckEnabled</a:t>
            </a:r>
            <a:endParaRPr lang="en-US" sz="1000">
              <a:latin typeface="+mn-lt"/>
            </a:endParaRPr>
          </a:p>
          <a:p>
            <a:r>
              <a:rPr lang="en-US" sz="1000" err="1">
                <a:latin typeface="+mn-lt"/>
              </a:rPr>
              <a:t>ImeOptions</a:t>
            </a:r>
            <a:endParaRPr lang="en-US" sz="1000">
              <a:latin typeface="+mn-lt"/>
            </a:endParaRPr>
          </a:p>
          <a:p>
            <a:r>
              <a:rPr lang="en-US" sz="1000" err="1">
                <a:latin typeface="+mn-lt"/>
              </a:rPr>
              <a:t>DesignModeEnabled</a:t>
            </a:r>
            <a:r>
              <a:rPr lang="en-US" sz="1000">
                <a:latin typeface="+mn-lt"/>
              </a:rPr>
              <a:t> </a:t>
            </a:r>
          </a:p>
          <a:p>
            <a:r>
              <a:rPr lang="en-US" sz="1000">
                <a:latin typeface="+mn-lt"/>
              </a:rPr>
              <a:t>Android Bottom Tabs</a:t>
            </a:r>
          </a:p>
          <a:p>
            <a:r>
              <a:rPr lang="en-US" sz="1000">
                <a:latin typeface="+mn-lt"/>
              </a:rPr>
              <a:t>WebView mixed content (Android)</a:t>
            </a:r>
          </a:p>
          <a:p>
            <a:r>
              <a:rPr lang="en-US" sz="1000">
                <a:latin typeface="+mn-lt"/>
              </a:rPr>
              <a:t>WebView evaluate </a:t>
            </a:r>
            <a:r>
              <a:rPr lang="en-US" sz="1000" err="1">
                <a:latin typeface="+mn-lt"/>
              </a:rPr>
              <a:t>javascript</a:t>
            </a:r>
            <a:endParaRPr lang="en-US" sz="1000">
              <a:latin typeface="+mn-lt"/>
            </a:endParaRPr>
          </a:p>
          <a:p>
            <a:r>
              <a:rPr lang="en-US" sz="1000">
                <a:latin typeface="+mn-lt"/>
              </a:rPr>
              <a:t>Binding Mode </a:t>
            </a:r>
            <a:r>
              <a:rPr lang="en-US" sz="1000" err="1">
                <a:latin typeface="+mn-lt"/>
              </a:rPr>
              <a:t>OneTime</a:t>
            </a:r>
            <a:endParaRPr lang="en-US" sz="1000">
              <a:latin typeface="+mn-lt"/>
            </a:endParaRPr>
          </a:p>
          <a:p>
            <a:r>
              <a:rPr lang="en-US" sz="1000">
                <a:latin typeface="+mn-lt"/>
              </a:rPr>
              <a:t>ProgressBar colors</a:t>
            </a:r>
          </a:p>
          <a:p>
            <a:r>
              <a:rPr lang="en-US" sz="1000">
                <a:latin typeface="+mn-lt"/>
              </a:rPr>
              <a:t>Switch colors</a:t>
            </a:r>
          </a:p>
          <a:p>
            <a:r>
              <a:rPr lang="en-US" sz="1000">
                <a:latin typeface="+mn-lt"/>
              </a:rPr>
              <a:t>Slider colors</a:t>
            </a:r>
          </a:p>
          <a:p>
            <a:r>
              <a:rPr lang="en-US" sz="1000">
                <a:latin typeface="+mn-lt"/>
              </a:rPr>
              <a:t>Hide scroll bars</a:t>
            </a:r>
          </a:p>
          <a:p>
            <a:r>
              <a:rPr lang="en-US" sz="1000">
                <a:latin typeface="+mn-lt"/>
              </a:rPr>
              <a:t>Button </a:t>
            </a:r>
            <a:r>
              <a:rPr lang="en-US" sz="1000" err="1">
                <a:latin typeface="+mn-lt"/>
              </a:rPr>
              <a:t>AccessKey</a:t>
            </a:r>
            <a:endParaRPr lang="en-US" sz="1000">
              <a:latin typeface="+mn-lt"/>
            </a:endParaRPr>
          </a:p>
          <a:p>
            <a:r>
              <a:rPr lang="en-US" sz="1000" err="1">
                <a:latin typeface="+mn-lt"/>
              </a:rPr>
              <a:t>TabbedPage</a:t>
            </a:r>
            <a:r>
              <a:rPr lang="en-US" sz="1000">
                <a:latin typeface="+mn-lt"/>
              </a:rPr>
              <a:t> Icons (UWP)</a:t>
            </a:r>
          </a:p>
          <a:p>
            <a:r>
              <a:rPr lang="en-US" sz="1000">
                <a:latin typeface="+mn-lt"/>
              </a:rPr>
              <a:t>Drop Shadows (iOS/UWP)</a:t>
            </a:r>
          </a:p>
          <a:p>
            <a:r>
              <a:rPr lang="en-US" sz="1000">
                <a:latin typeface="+mn-lt"/>
              </a:rPr>
              <a:t>App DI Container Hooks</a:t>
            </a:r>
          </a:p>
          <a:p>
            <a:r>
              <a:rPr lang="en-US" sz="1000">
                <a:latin typeface="+mn-lt"/>
              </a:rPr>
              <a:t>Button Padding</a:t>
            </a:r>
          </a:p>
          <a:p>
            <a:r>
              <a:rPr lang="en-US" sz="1000">
                <a:latin typeface="+mn-lt"/>
              </a:rPr>
              <a:t>Page </a:t>
            </a:r>
            <a:r>
              <a:rPr lang="en-US" sz="1000" err="1">
                <a:latin typeface="+mn-lt"/>
              </a:rPr>
              <a:t>TitleView</a:t>
            </a:r>
            <a:endParaRPr lang="en-US" sz="1000">
              <a:latin typeface="+mn-lt"/>
            </a:endParaRPr>
          </a:p>
          <a:p>
            <a:r>
              <a:rPr lang="en-US" sz="1000" err="1">
                <a:latin typeface="+mn-lt"/>
              </a:rPr>
              <a:t>BoxView</a:t>
            </a:r>
            <a:r>
              <a:rPr lang="en-US" sz="1000">
                <a:latin typeface="+mn-lt"/>
              </a:rPr>
              <a:t> rounded corners</a:t>
            </a:r>
          </a:p>
          <a:p>
            <a:r>
              <a:rPr lang="en-US" sz="1000" err="1">
                <a:latin typeface="+mn-lt"/>
              </a:rPr>
              <a:t>WKWebView</a:t>
            </a:r>
            <a:r>
              <a:rPr lang="en-US" sz="1000">
                <a:latin typeface="+mn-lt"/>
              </a:rPr>
              <a:t> for iOS</a:t>
            </a:r>
          </a:p>
        </p:txBody>
      </p:sp>
      <p:sp>
        <p:nvSpPr>
          <p:cNvPr id="5" name="Text Placeholder 3">
            <a:extLst>
              <a:ext uri="{FF2B5EF4-FFF2-40B4-BE49-F238E27FC236}">
                <a16:creationId xmlns:a16="http://schemas.microsoft.com/office/drawing/2014/main" id="{B14F8B4F-78D0-435F-88BD-F6D2350BBD53}"/>
              </a:ext>
            </a:extLst>
          </p:cNvPr>
          <p:cNvSpPr txBox="1">
            <a:spLocks/>
          </p:cNvSpPr>
          <p:nvPr/>
        </p:nvSpPr>
        <p:spPr>
          <a:xfrm>
            <a:off x="6696615" y="1189174"/>
            <a:ext cx="2687393" cy="266226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00" b="1">
                <a:latin typeface="+mn-lt"/>
              </a:rPr>
              <a:t>Coming Soon</a:t>
            </a:r>
          </a:p>
          <a:p>
            <a:r>
              <a:rPr lang="en-US" sz="1000">
                <a:latin typeface="+mn-lt"/>
              </a:rPr>
              <a:t>Label </a:t>
            </a:r>
            <a:r>
              <a:rPr lang="en-US" sz="1000" err="1">
                <a:latin typeface="+mn-lt"/>
              </a:rPr>
              <a:t>MaxLines</a:t>
            </a:r>
            <a:endParaRPr lang="en-US" sz="1000">
              <a:latin typeface="+mn-lt"/>
            </a:endParaRPr>
          </a:p>
          <a:p>
            <a:r>
              <a:rPr lang="en-US" sz="1000">
                <a:latin typeface="+mn-lt"/>
              </a:rPr>
              <a:t>Entry Read-Only</a:t>
            </a:r>
          </a:p>
          <a:p>
            <a:r>
              <a:rPr lang="en-US" sz="1000" err="1">
                <a:latin typeface="+mn-lt"/>
              </a:rPr>
              <a:t>ImageButton</a:t>
            </a:r>
            <a:endParaRPr lang="en-US" sz="1000">
              <a:latin typeface="+mn-lt"/>
            </a:endParaRPr>
          </a:p>
          <a:p>
            <a:r>
              <a:rPr lang="en-US" sz="1000">
                <a:latin typeface="+mn-lt"/>
              </a:rPr>
              <a:t>GIF Support</a:t>
            </a:r>
          </a:p>
          <a:p>
            <a:r>
              <a:rPr lang="en-US" sz="1000">
                <a:latin typeface="+mn-lt"/>
              </a:rPr>
              <a:t>Button and Label Parity</a:t>
            </a:r>
          </a:p>
          <a:p>
            <a:r>
              <a:rPr lang="en-US" sz="1000" err="1">
                <a:latin typeface="+mn-lt"/>
              </a:rPr>
              <a:t>PinsSource</a:t>
            </a:r>
            <a:r>
              <a:rPr lang="en-US" sz="1000">
                <a:latin typeface="+mn-lt"/>
              </a:rPr>
              <a:t> on </a:t>
            </a:r>
            <a:r>
              <a:rPr lang="en-US" sz="1000" err="1">
                <a:latin typeface="+mn-lt"/>
              </a:rPr>
              <a:t>Forms.Map</a:t>
            </a:r>
            <a:endParaRPr lang="en-US" sz="1000">
              <a:latin typeface="+mn-lt"/>
            </a:endParaRPr>
          </a:p>
          <a:p>
            <a:r>
              <a:rPr lang="en-US" sz="1000">
                <a:latin typeface="+mn-lt"/>
              </a:rPr>
              <a:t>WebView Zoom Controls (Android)</a:t>
            </a:r>
          </a:p>
          <a:p>
            <a:endParaRPr lang="en-US" sz="1000">
              <a:latin typeface="+mn-lt"/>
            </a:endParaRPr>
          </a:p>
        </p:txBody>
      </p:sp>
      <p:sp>
        <p:nvSpPr>
          <p:cNvPr id="6" name="Text Placeholder 3">
            <a:extLst>
              <a:ext uri="{FF2B5EF4-FFF2-40B4-BE49-F238E27FC236}">
                <a16:creationId xmlns:a16="http://schemas.microsoft.com/office/drawing/2014/main" id="{039B16C8-D178-4737-8767-4FD5B5C784B9}"/>
              </a:ext>
            </a:extLst>
          </p:cNvPr>
          <p:cNvSpPr txBox="1">
            <a:spLocks/>
          </p:cNvSpPr>
          <p:nvPr/>
        </p:nvSpPr>
        <p:spPr>
          <a:xfrm>
            <a:off x="6696614" y="3982247"/>
            <a:ext cx="2687393" cy="236988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00" b="1">
                <a:latin typeface="+mn-lt"/>
              </a:rPr>
              <a:t>Help Wanted</a:t>
            </a:r>
          </a:p>
          <a:p>
            <a:r>
              <a:rPr lang="en-US" sz="1000">
                <a:latin typeface="+mn-lt"/>
              </a:rPr>
              <a:t>Rounded Corners</a:t>
            </a:r>
          </a:p>
          <a:p>
            <a:r>
              <a:rPr lang="en-US" sz="1000">
                <a:latin typeface="+mn-lt"/>
              </a:rPr>
              <a:t>Rounded Image</a:t>
            </a:r>
          </a:p>
          <a:p>
            <a:r>
              <a:rPr lang="en-US" sz="1000" err="1">
                <a:latin typeface="+mn-lt"/>
              </a:rPr>
              <a:t>ProgressBar.Height</a:t>
            </a:r>
            <a:endParaRPr lang="en-US" sz="1000">
              <a:latin typeface="+mn-lt"/>
            </a:endParaRPr>
          </a:p>
          <a:p>
            <a:r>
              <a:rPr lang="en-US" sz="1000" err="1">
                <a:latin typeface="+mn-lt"/>
              </a:rPr>
              <a:t>InkWell</a:t>
            </a:r>
            <a:r>
              <a:rPr lang="en-US" sz="1000">
                <a:latin typeface="+mn-lt"/>
              </a:rPr>
              <a:t> Ripple Effect</a:t>
            </a:r>
          </a:p>
          <a:p>
            <a:r>
              <a:rPr lang="en-US" sz="1000">
                <a:latin typeface="+mn-lt"/>
              </a:rPr>
              <a:t>Size WebView to Content</a:t>
            </a:r>
          </a:p>
          <a:p>
            <a:r>
              <a:rPr lang="en-US" sz="1000">
                <a:latin typeface="+mn-lt"/>
              </a:rPr>
              <a:t>Floating Action Button</a:t>
            </a:r>
          </a:p>
          <a:p>
            <a:r>
              <a:rPr lang="en-US" sz="1000">
                <a:latin typeface="+mn-lt"/>
              </a:rPr>
              <a:t>Android Theme Capitalization override</a:t>
            </a:r>
          </a:p>
        </p:txBody>
      </p:sp>
      <p:sp>
        <p:nvSpPr>
          <p:cNvPr id="7" name="TextBox 6">
            <a:extLst>
              <a:ext uri="{FF2B5EF4-FFF2-40B4-BE49-F238E27FC236}">
                <a16:creationId xmlns:a16="http://schemas.microsoft.com/office/drawing/2014/main" id="{F8B34B6A-C7EF-437A-BD83-DABAB11EB4A8}"/>
              </a:ext>
            </a:extLst>
          </p:cNvPr>
          <p:cNvSpPr txBox="1"/>
          <p:nvPr/>
        </p:nvSpPr>
        <p:spPr>
          <a:xfrm>
            <a:off x="9772299" y="739343"/>
            <a:ext cx="2189446"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hlinkClick r:id="rId2"/>
              </a:rPr>
              <a:t>Project Board</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62775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9FD8FA-C998-44D0-94D6-C951AA67F68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FCB96BED-8F92-4B2E-8797-EFDE9258B299}"/>
              </a:ext>
            </a:extLst>
          </p:cNvPr>
          <p:cNvSpPr>
            <a:spLocks noGrp="1"/>
          </p:cNvSpPr>
          <p:nvPr>
            <p:ph type="title"/>
          </p:nvPr>
        </p:nvSpPr>
        <p:spPr>
          <a:xfrm>
            <a:off x="838200" y="365125"/>
            <a:ext cx="10515600" cy="824051"/>
          </a:xfrm>
        </p:spPr>
        <p:txBody>
          <a:bodyPr/>
          <a:lstStyle/>
          <a:p>
            <a:r>
              <a:rPr lang="en-US" dirty="0"/>
              <a:t>Android Bottom Tab</a:t>
            </a:r>
          </a:p>
        </p:txBody>
      </p:sp>
      <p:graphicFrame>
        <p:nvGraphicFramePr>
          <p:cNvPr id="5" name="Table 4">
            <a:extLst>
              <a:ext uri="{FF2B5EF4-FFF2-40B4-BE49-F238E27FC236}">
                <a16:creationId xmlns:a16="http://schemas.microsoft.com/office/drawing/2014/main" id="{3FB75D6F-9D66-4D19-B4F3-CADD90FDA324}"/>
              </a:ext>
            </a:extLst>
          </p:cNvPr>
          <p:cNvGraphicFramePr>
            <a:graphicFrameLocks noGrp="1"/>
          </p:cNvGraphicFramePr>
          <p:nvPr>
            <p:extLst/>
          </p:nvPr>
        </p:nvGraphicFramePr>
        <p:xfrm>
          <a:off x="5841402" y="1189176"/>
          <a:ext cx="6350598" cy="4550029"/>
        </p:xfrm>
        <a:graphic>
          <a:graphicData uri="http://schemas.openxmlformats.org/drawingml/2006/table">
            <a:tbl>
              <a:tblPr/>
              <a:tblGrid>
                <a:gridCol w="404605">
                  <a:extLst>
                    <a:ext uri="{9D8B030D-6E8A-4147-A177-3AD203B41FA5}">
                      <a16:colId xmlns:a16="http://schemas.microsoft.com/office/drawing/2014/main" val="1728487443"/>
                    </a:ext>
                  </a:extLst>
                </a:gridCol>
                <a:gridCol w="5945993">
                  <a:extLst>
                    <a:ext uri="{9D8B030D-6E8A-4147-A177-3AD203B41FA5}">
                      <a16:colId xmlns:a16="http://schemas.microsoft.com/office/drawing/2014/main" val="2440476608"/>
                    </a:ext>
                  </a:extLst>
                </a:gridCol>
              </a:tblGrid>
              <a:tr h="4550029">
                <a:tc>
                  <a:txBody>
                    <a:bodyPr/>
                    <a:lstStyle/>
                    <a:p>
                      <a:pPr algn="ctr" fontAlgn="t"/>
                      <a:r>
                        <a:rPr lang="en-US" sz="1200" b="0" i="0">
                          <a:solidFill>
                            <a:srgbClr val="5499DE"/>
                          </a:solidFill>
                          <a:effectLst/>
                          <a:latin typeface="inherit"/>
                        </a:rPr>
                        <a:t>1</a:t>
                      </a:r>
                    </a:p>
                    <a:p>
                      <a:pPr algn="ctr" fontAlgn="t"/>
                      <a:r>
                        <a:rPr lang="en-US" sz="1200" b="0" i="0">
                          <a:solidFill>
                            <a:srgbClr val="5499DE"/>
                          </a:solidFill>
                          <a:effectLst/>
                          <a:latin typeface="inherit"/>
                        </a:rPr>
                        <a:t>2</a:t>
                      </a:r>
                    </a:p>
                    <a:p>
                      <a:pPr algn="ctr" fontAlgn="t"/>
                      <a:r>
                        <a:rPr lang="en-US" sz="1200" b="0" i="0">
                          <a:solidFill>
                            <a:srgbClr val="5499DE"/>
                          </a:solidFill>
                          <a:effectLst/>
                          <a:latin typeface="inherit"/>
                        </a:rPr>
                        <a:t>3</a:t>
                      </a:r>
                    </a:p>
                    <a:p>
                      <a:pPr algn="ctr" fontAlgn="t"/>
                      <a:r>
                        <a:rPr lang="en-US" sz="1200" b="0" i="0">
                          <a:solidFill>
                            <a:srgbClr val="5499DE"/>
                          </a:solidFill>
                          <a:effectLst/>
                          <a:latin typeface="inherit"/>
                        </a:rPr>
                        <a:t>4</a:t>
                      </a:r>
                    </a:p>
                    <a:p>
                      <a:pPr algn="ctr" fontAlgn="t"/>
                      <a:r>
                        <a:rPr lang="en-US" sz="1200" b="0" i="0">
                          <a:solidFill>
                            <a:srgbClr val="5499DE"/>
                          </a:solidFill>
                          <a:effectLst/>
                          <a:latin typeface="inherit"/>
                        </a:rPr>
                        <a:t>5</a:t>
                      </a:r>
                    </a:p>
                    <a:p>
                      <a:pPr algn="ctr" fontAlgn="t"/>
                      <a:r>
                        <a:rPr lang="en-US" sz="1200" b="0" i="0">
                          <a:solidFill>
                            <a:srgbClr val="1561AC"/>
                          </a:solidFill>
                          <a:effectLst/>
                          <a:latin typeface="inherit"/>
                        </a:rPr>
                        <a:t>6</a:t>
                      </a:r>
                    </a:p>
                    <a:p>
                      <a:pPr algn="ctr" fontAlgn="t"/>
                      <a:r>
                        <a:rPr lang="en-US" sz="1200" b="0" i="0">
                          <a:solidFill>
                            <a:srgbClr val="1561AC"/>
                          </a:solidFill>
                          <a:effectLst/>
                          <a:latin typeface="inherit"/>
                        </a:rPr>
                        <a:t>7</a:t>
                      </a:r>
                    </a:p>
                    <a:p>
                      <a:pPr algn="ctr" fontAlgn="t"/>
                      <a:r>
                        <a:rPr lang="en-US" sz="1200" b="0" i="0">
                          <a:solidFill>
                            <a:srgbClr val="1561AC"/>
                          </a:solidFill>
                          <a:effectLst/>
                          <a:latin typeface="inherit"/>
                        </a:rPr>
                        <a:t>8</a:t>
                      </a:r>
                    </a:p>
                    <a:p>
                      <a:pPr algn="ctr" fontAlgn="t"/>
                      <a:r>
                        <a:rPr lang="en-US" sz="1200" b="0" i="0">
                          <a:solidFill>
                            <a:srgbClr val="1561AC"/>
                          </a:solidFill>
                          <a:effectLst/>
                          <a:latin typeface="inherit"/>
                        </a:rPr>
                        <a:t>9</a:t>
                      </a:r>
                    </a:p>
                  </a:txBody>
                  <a:tcPr marL="16258" marR="16258" marT="16258" marB="16258">
                    <a:lnL>
                      <a:noFill/>
                    </a:lnL>
                    <a:lnR>
                      <a:noFill/>
                    </a:lnR>
                    <a:lnT>
                      <a:noFill/>
                    </a:lnT>
                    <a:lnB w="4763" cap="flat" cmpd="sng" algn="ctr">
                      <a:solidFill>
                        <a:srgbClr val="ECF0F1"/>
                      </a:solidFill>
                      <a:prstDash val="solid"/>
                      <a:round/>
                      <a:headEnd type="none" w="med" len="med"/>
                      <a:tailEnd type="none" w="med" len="med"/>
                    </a:lnB>
                    <a:solidFill>
                      <a:srgbClr val="DFEFFF"/>
                    </a:solidFill>
                  </a:tcPr>
                </a:tc>
                <a:tc>
                  <a:txBody>
                    <a:bodyPr/>
                    <a:lstStyle/>
                    <a:p>
                      <a:pPr algn="l" fontAlgn="t"/>
                      <a:r>
                        <a:rPr lang="en-US" sz="1200" b="0" i="0" dirty="0">
                          <a:solidFill>
                            <a:srgbClr val="278E80"/>
                          </a:solidFill>
                          <a:effectLst/>
                          <a:latin typeface="Consolas" panose="020B0609020204030204" pitchFamily="49" charset="0"/>
                        </a:rPr>
                        <a:t>&lt;</a:t>
                      </a:r>
                      <a:r>
                        <a:rPr lang="en-US" sz="1200" b="0" i="0" dirty="0" err="1">
                          <a:solidFill>
                            <a:srgbClr val="278E80"/>
                          </a:solidFill>
                          <a:effectLst/>
                          <a:latin typeface="Consolas" panose="020B0609020204030204" pitchFamily="49" charset="0"/>
                        </a:rPr>
                        <a:t>TabbedPage</a:t>
                      </a:r>
                      <a:r>
                        <a:rPr lang="en-US" sz="1200" b="0" i="0" dirty="0">
                          <a:solidFill>
                            <a:srgbClr val="278E80"/>
                          </a:solidFill>
                          <a:effectLst/>
                          <a:latin typeface="Consolas" panose="020B0609020204030204" pitchFamily="49" charset="0"/>
                        </a:rPr>
                        <a:t> </a:t>
                      </a:r>
                      <a:r>
                        <a:rPr lang="en-US" sz="1200" b="0" i="0" dirty="0">
                          <a:solidFill>
                            <a:srgbClr val="0086B3"/>
                          </a:solidFill>
                          <a:effectLst/>
                          <a:latin typeface="Consolas" panose="020B0609020204030204" pitchFamily="49" charset="0"/>
                        </a:rPr>
                        <a:t>…</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86B3"/>
                          </a:solidFill>
                          <a:effectLst/>
                          <a:latin typeface="Consolas" panose="020B0609020204030204" pitchFamily="49" charset="0"/>
                        </a:rPr>
                        <a:t>BarBackgroundColor</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"#F1F1F1"</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0000"/>
                          </a:solidFill>
                          <a:effectLst/>
                          <a:latin typeface="Consolas" panose="020B0609020204030204" pitchFamily="49" charset="0"/>
                        </a:rPr>
                        <a:t>xmlns</a:t>
                      </a:r>
                      <a:r>
                        <a:rPr lang="en-US" sz="1200" b="0" i="0" dirty="0" err="1">
                          <a:solidFill>
                            <a:srgbClr val="9AA4AB"/>
                          </a:solidFill>
                          <a:effectLst/>
                          <a:latin typeface="Consolas" panose="020B0609020204030204" pitchFamily="49" charset="0"/>
                        </a:rPr>
                        <a:t>:</a:t>
                      </a:r>
                      <a:r>
                        <a:rPr lang="en-US" sz="1200" b="0" i="0" dirty="0" err="1">
                          <a:solidFill>
                            <a:srgbClr val="0086B3"/>
                          </a:solidFill>
                          <a:effectLst/>
                          <a:latin typeface="Consolas" panose="020B0609020204030204" pitchFamily="49" charset="0"/>
                        </a:rPr>
                        <a:t>android</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"clr-namespace:Xamarin.Forms.PlatformConfiguration.AndroidSpecific;assembly=</a:t>
                      </a:r>
                      <a:r>
                        <a:rPr lang="en-US" sz="1200" b="0" i="0" dirty="0" err="1">
                          <a:solidFill>
                            <a:srgbClr val="008000"/>
                          </a:solidFill>
                          <a:effectLst/>
                          <a:latin typeface="Consolas" panose="020B0609020204030204" pitchFamily="49" charset="0"/>
                        </a:rPr>
                        <a:t>Xamarin.Forms.Core</a:t>
                      </a:r>
                      <a:r>
                        <a:rPr lang="en-US" sz="1200" b="0" i="0" dirty="0">
                          <a:solidFill>
                            <a:srgbClr val="008000"/>
                          </a:solidFill>
                          <a:effectLst/>
                          <a:latin typeface="Consolas" panose="020B0609020204030204" pitchFamily="49" charset="0"/>
                        </a:rPr>
                        <a:t>"</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0000"/>
                          </a:solidFill>
                          <a:effectLst/>
                          <a:latin typeface="Consolas" panose="020B0609020204030204" pitchFamily="49" charset="0"/>
                        </a:rPr>
                        <a:t>android</a:t>
                      </a:r>
                      <a:r>
                        <a:rPr lang="en-US" sz="1200" b="0" i="0" dirty="0" err="1">
                          <a:solidFill>
                            <a:srgbClr val="9AA4AB"/>
                          </a:solidFill>
                          <a:effectLst/>
                          <a:latin typeface="Consolas" panose="020B0609020204030204" pitchFamily="49" charset="0"/>
                        </a:rPr>
                        <a:t>:</a:t>
                      </a:r>
                      <a:r>
                        <a:rPr lang="en-US" sz="1200" b="0" i="0" dirty="0" err="1">
                          <a:solidFill>
                            <a:srgbClr val="000000"/>
                          </a:solidFill>
                          <a:effectLst/>
                          <a:latin typeface="Consolas" panose="020B0609020204030204" pitchFamily="49" charset="0"/>
                        </a:rPr>
                        <a:t>TabbedPage</a:t>
                      </a:r>
                      <a:r>
                        <a:rPr lang="en-US" sz="1200" b="0" i="0" dirty="0" err="1">
                          <a:solidFill>
                            <a:srgbClr val="9AA4AB"/>
                          </a:solidFill>
                          <a:effectLst/>
                          <a:latin typeface="Consolas" panose="020B0609020204030204" pitchFamily="49" charset="0"/>
                        </a:rPr>
                        <a:t>.</a:t>
                      </a:r>
                      <a:r>
                        <a:rPr lang="en-US" sz="1200" b="0" i="0" dirty="0" err="1">
                          <a:solidFill>
                            <a:srgbClr val="0086B3"/>
                          </a:solidFill>
                          <a:effectLst/>
                          <a:latin typeface="Consolas" panose="020B0609020204030204" pitchFamily="49" charset="0"/>
                        </a:rPr>
                        <a:t>ToolbarPlacement</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"Bottom"</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0000"/>
                          </a:solidFill>
                          <a:effectLst/>
                          <a:latin typeface="Consolas" panose="020B0609020204030204" pitchFamily="49" charset="0"/>
                        </a:rPr>
                        <a:t>android</a:t>
                      </a:r>
                      <a:r>
                        <a:rPr lang="en-US" sz="1200" b="0" i="0" dirty="0" err="1">
                          <a:solidFill>
                            <a:srgbClr val="9AA4AB"/>
                          </a:solidFill>
                          <a:effectLst/>
                          <a:latin typeface="Consolas" panose="020B0609020204030204" pitchFamily="49" charset="0"/>
                        </a:rPr>
                        <a:t>:</a:t>
                      </a:r>
                      <a:r>
                        <a:rPr lang="en-US" sz="1200" b="0" i="0" dirty="0" err="1">
                          <a:solidFill>
                            <a:srgbClr val="000000"/>
                          </a:solidFill>
                          <a:effectLst/>
                          <a:latin typeface="Consolas" panose="020B0609020204030204" pitchFamily="49" charset="0"/>
                        </a:rPr>
                        <a:t>TabbedPage</a:t>
                      </a:r>
                      <a:r>
                        <a:rPr lang="en-US" sz="1200" b="0" i="0" dirty="0" err="1">
                          <a:solidFill>
                            <a:srgbClr val="9AA4AB"/>
                          </a:solidFill>
                          <a:effectLst/>
                          <a:latin typeface="Consolas" panose="020B0609020204030204" pitchFamily="49" charset="0"/>
                        </a:rPr>
                        <a:t>.</a:t>
                      </a:r>
                      <a:r>
                        <a:rPr lang="en-US" sz="1200" b="0" i="0" dirty="0" err="1">
                          <a:solidFill>
                            <a:srgbClr val="0086B3"/>
                          </a:solidFill>
                          <a:effectLst/>
                          <a:latin typeface="Consolas" panose="020B0609020204030204" pitchFamily="49" charset="0"/>
                        </a:rPr>
                        <a:t>BarItemColor</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"#666666"</a:t>
                      </a:r>
                      <a:endParaRPr lang="en-US" sz="1200" b="0" i="0" dirty="0">
                        <a:solidFill>
                          <a:srgbClr val="000000"/>
                        </a:solidFill>
                        <a:effectLst/>
                        <a:latin typeface="Consolas" panose="020B0609020204030204" pitchFamily="49" charset="0"/>
                      </a:endParaRPr>
                    </a:p>
                    <a:p>
                      <a:pPr algn="l" fontAlgn="t"/>
                      <a:r>
                        <a:rPr lang="en-US" sz="1200" b="0" i="0" dirty="0">
                          <a:solidFill>
                            <a:srgbClr val="006FE0"/>
                          </a:solidFill>
                          <a:effectLst/>
                          <a:latin typeface="Consolas" panose="020B0609020204030204" pitchFamily="49" charset="0"/>
                        </a:rPr>
                        <a:t>            </a:t>
                      </a:r>
                      <a:r>
                        <a:rPr lang="en-US" sz="1200" b="0" i="0" dirty="0" err="1">
                          <a:solidFill>
                            <a:srgbClr val="000000"/>
                          </a:solidFill>
                          <a:effectLst/>
                          <a:latin typeface="Consolas" panose="020B0609020204030204" pitchFamily="49" charset="0"/>
                        </a:rPr>
                        <a:t>android</a:t>
                      </a:r>
                      <a:r>
                        <a:rPr lang="en-US" sz="1200" b="0" i="0" dirty="0" err="1">
                          <a:solidFill>
                            <a:srgbClr val="9AA4AB"/>
                          </a:solidFill>
                          <a:effectLst/>
                          <a:latin typeface="Consolas" panose="020B0609020204030204" pitchFamily="49" charset="0"/>
                        </a:rPr>
                        <a:t>:</a:t>
                      </a:r>
                      <a:r>
                        <a:rPr lang="en-US" sz="1200" b="0" i="0" dirty="0" err="1">
                          <a:solidFill>
                            <a:srgbClr val="000000"/>
                          </a:solidFill>
                          <a:effectLst/>
                          <a:latin typeface="Consolas" panose="020B0609020204030204" pitchFamily="49" charset="0"/>
                        </a:rPr>
                        <a:t>TabbedPage</a:t>
                      </a:r>
                      <a:r>
                        <a:rPr lang="en-US" sz="1200" b="0" i="0" dirty="0" err="1">
                          <a:solidFill>
                            <a:srgbClr val="9AA4AB"/>
                          </a:solidFill>
                          <a:effectLst/>
                          <a:latin typeface="Consolas" panose="020B0609020204030204" pitchFamily="49" charset="0"/>
                        </a:rPr>
                        <a:t>.</a:t>
                      </a:r>
                      <a:r>
                        <a:rPr lang="en-US" sz="1200" b="0" i="0" dirty="0" err="1">
                          <a:solidFill>
                            <a:srgbClr val="0086B3"/>
                          </a:solidFill>
                          <a:effectLst/>
                          <a:latin typeface="Consolas" panose="020B0609020204030204" pitchFamily="49" charset="0"/>
                        </a:rPr>
                        <a:t>BarSelectedItemColor</a:t>
                      </a:r>
                      <a:r>
                        <a:rPr lang="en-US" sz="1200" b="0" i="0" dirty="0">
                          <a:solidFill>
                            <a:srgbClr val="9AA4AB"/>
                          </a:solidFill>
                          <a:effectLst/>
                          <a:latin typeface="Consolas" panose="020B0609020204030204" pitchFamily="49" charset="0"/>
                        </a:rPr>
                        <a:t>=</a:t>
                      </a:r>
                      <a:r>
                        <a:rPr lang="en-US" sz="1200" b="0" i="0" dirty="0">
                          <a:solidFill>
                            <a:srgbClr val="008000"/>
                          </a:solidFill>
                          <a:effectLst/>
                          <a:latin typeface="Consolas" panose="020B0609020204030204" pitchFamily="49" charset="0"/>
                        </a:rPr>
                        <a:t>"Black"</a:t>
                      </a:r>
                      <a:r>
                        <a:rPr lang="en-US" sz="1200" b="0" i="0" dirty="0">
                          <a:solidFill>
                            <a:srgbClr val="278E80"/>
                          </a:solidFill>
                          <a:effectLst/>
                          <a:latin typeface="Consolas" panose="020B0609020204030204" pitchFamily="49" charset="0"/>
                        </a:rPr>
                        <a:t>&gt;</a:t>
                      </a:r>
                      <a:endParaRPr lang="en-US" sz="1200" b="0" i="0" dirty="0">
                        <a:solidFill>
                          <a:srgbClr val="000000"/>
                        </a:solidFill>
                        <a:effectLst/>
                        <a:latin typeface="Consolas" panose="020B0609020204030204" pitchFamily="49" charset="0"/>
                      </a:endParaRPr>
                    </a:p>
                  </a:txBody>
                  <a:tcPr marL="16258" marR="16258" marT="16258" marB="16258">
                    <a:lnL>
                      <a:noFill/>
                    </a:lnL>
                    <a:lnR>
                      <a:noFill/>
                    </a:lnR>
                    <a:lnT>
                      <a:noFill/>
                    </a:lnT>
                    <a:lnB w="4763" cap="flat" cmpd="sng" algn="ctr">
                      <a:solidFill>
                        <a:srgbClr val="ECF0F1"/>
                      </a:solidFill>
                      <a:prstDash val="solid"/>
                      <a:round/>
                      <a:headEnd type="none" w="med" len="med"/>
                      <a:tailEnd type="none" w="med" len="med"/>
                    </a:lnB>
                    <a:solidFill>
                      <a:srgbClr val="FFFFFF"/>
                    </a:solidFill>
                  </a:tcPr>
                </a:tc>
                <a:extLst>
                  <a:ext uri="{0D108BD9-81ED-4DB2-BD59-A6C34878D82A}">
                    <a16:rowId xmlns:a16="http://schemas.microsoft.com/office/drawing/2014/main" val="2079595720"/>
                  </a:ext>
                </a:extLst>
              </a:tr>
            </a:tbl>
          </a:graphicData>
        </a:graphic>
      </p:graphicFrame>
      <p:pic>
        <p:nvPicPr>
          <p:cNvPr id="7" name="Picture 6">
            <a:extLst>
              <a:ext uri="{FF2B5EF4-FFF2-40B4-BE49-F238E27FC236}">
                <a16:creationId xmlns:a16="http://schemas.microsoft.com/office/drawing/2014/main" id="{0103CA7D-6882-48C8-8548-9E42F6E2E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0" y="1189176"/>
            <a:ext cx="5299859" cy="4625332"/>
          </a:xfrm>
          <a:prstGeom prst="rect">
            <a:avLst/>
          </a:prstGeom>
        </p:spPr>
      </p:pic>
    </p:spTree>
    <p:extLst>
      <p:ext uri="{BB962C8B-B14F-4D97-AF65-F5344CB8AC3E}">
        <p14:creationId xmlns:p14="http://schemas.microsoft.com/office/powerpoint/2010/main" val="2587787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9FD8FA-C998-44D0-94D6-C951AA67F68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FCB96BED-8F92-4B2E-8797-EFDE9258B299}"/>
              </a:ext>
            </a:extLst>
          </p:cNvPr>
          <p:cNvSpPr>
            <a:spLocks noGrp="1"/>
          </p:cNvSpPr>
          <p:nvPr>
            <p:ph type="title"/>
          </p:nvPr>
        </p:nvSpPr>
        <p:spPr/>
        <p:txBody>
          <a:bodyPr/>
          <a:lstStyle/>
          <a:p>
            <a:r>
              <a:rPr lang="en-US" dirty="0" err="1"/>
              <a:t>TitleView</a:t>
            </a:r>
            <a:endParaRPr lang="en-US" dirty="0"/>
          </a:p>
        </p:txBody>
      </p:sp>
      <p:pic>
        <p:nvPicPr>
          <p:cNvPr id="6" name="Picture 5">
            <a:extLst>
              <a:ext uri="{FF2B5EF4-FFF2-40B4-BE49-F238E27FC236}">
                <a16:creationId xmlns:a16="http://schemas.microsoft.com/office/drawing/2014/main" id="{4C154F12-8A61-E34A-BE10-2B6FA31F5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70" y="1220373"/>
            <a:ext cx="5501494" cy="9659814"/>
          </a:xfrm>
          <a:prstGeom prst="rect">
            <a:avLst/>
          </a:prstGeom>
        </p:spPr>
      </p:pic>
      <p:sp>
        <p:nvSpPr>
          <p:cNvPr id="8" name="TextBox 7">
            <a:extLst>
              <a:ext uri="{FF2B5EF4-FFF2-40B4-BE49-F238E27FC236}">
                <a16:creationId xmlns:a16="http://schemas.microsoft.com/office/drawing/2014/main" id="{C87D7BF4-EC54-E54B-8A94-32DAE6814844}"/>
              </a:ext>
            </a:extLst>
          </p:cNvPr>
          <p:cNvSpPr txBox="1"/>
          <p:nvPr/>
        </p:nvSpPr>
        <p:spPr>
          <a:xfrm>
            <a:off x="5441726" y="459971"/>
            <a:ext cx="5992666" cy="5890843"/>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ContentPage</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NavigationPage.TitleView</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StackLayout</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Orientation="Horizontal"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VerticalOptions</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="Center" Spacing="10"&gt;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&lt;Image Source="</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iconXamagon.png</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Image.GestureRecognizers</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TapGestureRecognizer</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Tapped="</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Handle_Tapped</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Image.GestureRecognizers</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&lt;/Image&gt;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&lt;Label Text="3.2.0"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FontSize</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="16"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TextColor</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="Black" </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VerticalTextAlignment</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="Center" /&gt;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StackLayout</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NavigationPage.TitleView</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t>
            </a:r>
          </a:p>
          <a:p>
            <a:pPr>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ContentPage</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064074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Architecting mobile apps</a:t>
            </a:r>
          </a:p>
        </p:txBody>
      </p:sp>
    </p:spTree>
    <p:extLst>
      <p:ext uri="{BB962C8B-B14F-4D97-AF65-F5344CB8AC3E}">
        <p14:creationId xmlns:p14="http://schemas.microsoft.com/office/powerpoint/2010/main" val="21777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98-695E-D341-B86B-04173663D1B3}"/>
              </a:ext>
            </a:extLst>
          </p:cNvPr>
          <p:cNvSpPr>
            <a:spLocks noGrp="1"/>
          </p:cNvSpPr>
          <p:nvPr>
            <p:ph type="title"/>
          </p:nvPr>
        </p:nvSpPr>
        <p:spPr/>
        <p:txBody>
          <a:bodyPr/>
          <a:lstStyle/>
          <a:p>
            <a:r>
              <a:rPr lang="en-US" dirty="0" err="1"/>
              <a:t>Bindable</a:t>
            </a:r>
            <a:r>
              <a:rPr lang="en-US" dirty="0"/>
              <a:t> Span</a:t>
            </a:r>
          </a:p>
        </p:txBody>
      </p:sp>
      <p:sp>
        <p:nvSpPr>
          <p:cNvPr id="3" name="TextBox 2">
            <a:extLst>
              <a:ext uri="{FF2B5EF4-FFF2-40B4-BE49-F238E27FC236}">
                <a16:creationId xmlns:a16="http://schemas.microsoft.com/office/drawing/2014/main" id="{86745671-8AA3-3349-944D-EDE3C2C4C505}"/>
              </a:ext>
            </a:extLst>
          </p:cNvPr>
          <p:cNvSpPr txBox="1"/>
          <p:nvPr/>
        </p:nvSpPr>
        <p:spPr>
          <a:xfrm>
            <a:off x="1662545" y="2230581"/>
            <a:ext cx="8109208" cy="2622256"/>
          </a:xfrm>
          <a:prstGeom prst="rect">
            <a:avLst/>
          </a:prstGeom>
          <a:noFill/>
        </p:spPr>
        <p:txBody>
          <a:bodyPr wrap="none" lIns="182880" tIns="146304" rIns="182880" bIns="146304" rtlCol="0">
            <a:spAutoFit/>
          </a:bodyPr>
          <a:lstStyle/>
          <a:p>
            <a:pPr>
              <a:lnSpc>
                <a:spcPct val="90000"/>
              </a:lnSpc>
              <a:spcAft>
                <a:spcPts val="600"/>
              </a:spcAft>
            </a:pPr>
            <a:r>
              <a:rPr lang="en-US" dirty="0"/>
              <a:t>            &lt;Label&gt;</a:t>
            </a:r>
            <a:br>
              <a:rPr lang="en-US" dirty="0"/>
            </a:br>
            <a:r>
              <a:rPr lang="en-US" dirty="0"/>
              <a:t>                &lt;</a:t>
            </a:r>
            <a:r>
              <a:rPr lang="en-US" dirty="0" err="1"/>
              <a:t>Label.FormattedText</a:t>
            </a:r>
            <a:r>
              <a:rPr lang="en-US" dirty="0"/>
              <a:t>&gt;</a:t>
            </a:r>
            <a:br>
              <a:rPr lang="en-US" dirty="0"/>
            </a:br>
            <a:r>
              <a:rPr lang="en-US" dirty="0"/>
              <a:t>                    &lt;</a:t>
            </a:r>
            <a:r>
              <a:rPr lang="en-US" dirty="0" err="1"/>
              <a:t>FormattedString</a:t>
            </a:r>
            <a:r>
              <a:rPr lang="en-US" dirty="0"/>
              <a:t>&gt;</a:t>
            </a:r>
            <a:br>
              <a:rPr lang="en-US" dirty="0"/>
            </a:br>
            <a:r>
              <a:rPr lang="en-US" dirty="0"/>
              <a:t>                        &lt;Span Text="Welcome " /&gt;</a:t>
            </a:r>
            <a:br>
              <a:rPr lang="en-US" dirty="0"/>
            </a:br>
            <a:r>
              <a:rPr lang="en-US" dirty="0"/>
              <a:t>                        &lt;Span Text="</a:t>
            </a:r>
            <a:r>
              <a:rPr lang="en-US" dirty="0">
                <a:solidFill>
                  <a:schemeClr val="accent1"/>
                </a:solidFill>
              </a:rPr>
              <a:t>{Binding </a:t>
            </a:r>
            <a:r>
              <a:rPr lang="en-US" dirty="0" err="1">
                <a:solidFill>
                  <a:schemeClr val="accent1"/>
                </a:solidFill>
              </a:rPr>
              <a:t>YourName</a:t>
            </a:r>
            <a:r>
              <a:rPr lang="en-US" dirty="0">
                <a:solidFill>
                  <a:schemeClr val="accent1"/>
                </a:solidFill>
              </a:rPr>
              <a:t>}</a:t>
            </a:r>
            <a:r>
              <a:rPr lang="en-US" dirty="0"/>
              <a:t>" </a:t>
            </a:r>
            <a:r>
              <a:rPr lang="en-US" dirty="0" err="1"/>
              <a:t>FontAttributes</a:t>
            </a:r>
            <a:r>
              <a:rPr lang="en-US" dirty="0"/>
              <a:t>="Bold"/&gt;</a:t>
            </a:r>
            <a:br>
              <a:rPr lang="en-US" dirty="0"/>
            </a:br>
            <a:r>
              <a:rPr lang="en-US" dirty="0"/>
              <a:t>                        &lt;Span Text=" to the </a:t>
            </a:r>
            <a:r>
              <a:rPr lang="en-US" dirty="0" err="1"/>
              <a:t>Xamarin.Forms</a:t>
            </a:r>
            <a:r>
              <a:rPr lang="en-US" dirty="0"/>
              <a:t> 3.1.0 playground!" /&gt;</a:t>
            </a:r>
            <a:br>
              <a:rPr lang="en-US" dirty="0"/>
            </a:br>
            <a:r>
              <a:rPr lang="en-US" dirty="0"/>
              <a:t>                    &lt;/</a:t>
            </a:r>
            <a:r>
              <a:rPr lang="en-US" dirty="0" err="1"/>
              <a:t>FormattedString</a:t>
            </a:r>
            <a:r>
              <a:rPr lang="en-US" dirty="0"/>
              <a:t>&gt;</a:t>
            </a:r>
            <a:br>
              <a:rPr lang="en-US" dirty="0"/>
            </a:br>
            <a:r>
              <a:rPr lang="en-US" dirty="0"/>
              <a:t>                &lt;/</a:t>
            </a:r>
            <a:r>
              <a:rPr lang="en-US" dirty="0" err="1"/>
              <a:t>Label.FormattedText</a:t>
            </a:r>
            <a:r>
              <a:rPr lang="en-US" dirty="0"/>
              <a:t>&gt;</a:t>
            </a:r>
            <a:br>
              <a:rPr lang="en-US" dirty="0"/>
            </a:br>
            <a:r>
              <a:rPr lang="en-US" dirty="0"/>
              <a:t>            &lt;/Label&gt;</a:t>
            </a:r>
            <a:r>
              <a:rPr lang="en-US" sz="2400" dirty="0"/>
              <a:t>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79914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98-695E-D341-B86B-04173663D1B3}"/>
              </a:ext>
            </a:extLst>
          </p:cNvPr>
          <p:cNvSpPr>
            <a:spLocks noGrp="1"/>
          </p:cNvSpPr>
          <p:nvPr>
            <p:ph type="title"/>
          </p:nvPr>
        </p:nvSpPr>
        <p:spPr/>
        <p:txBody>
          <a:bodyPr/>
          <a:lstStyle/>
          <a:p>
            <a:r>
              <a:rPr lang="en-US" dirty="0" err="1"/>
              <a:t>Commandable</a:t>
            </a:r>
            <a:r>
              <a:rPr lang="en-US" dirty="0"/>
              <a:t> Span Gestures</a:t>
            </a:r>
          </a:p>
        </p:txBody>
      </p:sp>
      <p:sp>
        <p:nvSpPr>
          <p:cNvPr id="3" name="TextBox 2">
            <a:extLst>
              <a:ext uri="{FF2B5EF4-FFF2-40B4-BE49-F238E27FC236}">
                <a16:creationId xmlns:a16="http://schemas.microsoft.com/office/drawing/2014/main" id="{86745671-8AA3-3349-944D-EDE3C2C4C505}"/>
              </a:ext>
            </a:extLst>
          </p:cNvPr>
          <p:cNvSpPr txBox="1"/>
          <p:nvPr/>
        </p:nvSpPr>
        <p:spPr>
          <a:xfrm>
            <a:off x="678873" y="1343890"/>
            <a:ext cx="10599376" cy="5112169"/>
          </a:xfrm>
          <a:prstGeom prst="rect">
            <a:avLst/>
          </a:prstGeom>
          <a:noFill/>
        </p:spPr>
        <p:txBody>
          <a:bodyPr wrap="none" lIns="182880" tIns="146304" rIns="182880" bIns="146304" rtlCol="0">
            <a:spAutoFit/>
          </a:bodyPr>
          <a:lstStyle/>
          <a:p>
            <a:pPr>
              <a:lnSpc>
                <a:spcPct val="90000"/>
              </a:lnSpc>
              <a:spcAft>
                <a:spcPts val="600"/>
              </a:spcAft>
            </a:pPr>
            <a:r>
              <a:rPr lang="en-US" dirty="0"/>
              <a:t>&lt;Label&gt;</a:t>
            </a:r>
          </a:p>
          <a:p>
            <a:pPr>
              <a:lnSpc>
                <a:spcPct val="90000"/>
              </a:lnSpc>
              <a:spcAft>
                <a:spcPts val="600"/>
              </a:spcAft>
            </a:pPr>
            <a:r>
              <a:rPr lang="en-US" dirty="0"/>
              <a:t>        &lt;</a:t>
            </a:r>
            <a:r>
              <a:rPr lang="en-US" dirty="0" err="1"/>
              <a:t>Label.FormattedText</a:t>
            </a:r>
            <a:r>
              <a:rPr lang="en-US" dirty="0"/>
              <a:t>&gt;</a:t>
            </a:r>
          </a:p>
          <a:p>
            <a:pPr>
              <a:lnSpc>
                <a:spcPct val="90000"/>
              </a:lnSpc>
              <a:spcAft>
                <a:spcPts val="600"/>
              </a:spcAft>
            </a:pPr>
            <a:r>
              <a:rPr lang="en-US" dirty="0"/>
              <a:t>            &lt;</a:t>
            </a:r>
            <a:r>
              <a:rPr lang="en-US" dirty="0" err="1"/>
              <a:t>FormattedString</a:t>
            </a:r>
            <a:r>
              <a:rPr lang="en-US" dirty="0"/>
              <a:t>&gt;</a:t>
            </a:r>
          </a:p>
          <a:p>
            <a:pPr>
              <a:lnSpc>
                <a:spcPct val="90000"/>
              </a:lnSpc>
              <a:spcAft>
                <a:spcPts val="600"/>
              </a:spcAft>
            </a:pPr>
            <a:r>
              <a:rPr lang="en-US" dirty="0"/>
              <a:t>                &lt;Span Text="Sometimes you want a span to be </a:t>
            </a:r>
            <a:r>
              <a:rPr lang="en-US" dirty="0" err="1"/>
              <a:t>tappable</a:t>
            </a:r>
            <a:r>
              <a:rPr lang="en-US" dirty="0"/>
              <a:t>, like a phone number or URL: " /&gt;</a:t>
            </a:r>
          </a:p>
          <a:p>
            <a:pPr>
              <a:lnSpc>
                <a:spcPct val="90000"/>
              </a:lnSpc>
              <a:spcAft>
                <a:spcPts val="600"/>
              </a:spcAft>
            </a:pPr>
            <a:r>
              <a:rPr lang="en-US" dirty="0"/>
              <a:t>                &lt;Span Text="{Binding </a:t>
            </a:r>
            <a:r>
              <a:rPr lang="en-US" dirty="0" err="1"/>
              <a:t>Url</a:t>
            </a:r>
            <a:r>
              <a:rPr lang="en-US" dirty="0"/>
              <a:t>, Mode=</a:t>
            </a:r>
            <a:r>
              <a:rPr lang="en-US" dirty="0" err="1"/>
              <a:t>OneWay</a:t>
            </a:r>
            <a:r>
              <a:rPr lang="en-US" dirty="0"/>
              <a:t>}" </a:t>
            </a:r>
            <a:r>
              <a:rPr lang="en-US" dirty="0" err="1"/>
              <a:t>TextColor</a:t>
            </a:r>
            <a:r>
              <a:rPr lang="en-US" dirty="0"/>
              <a:t>="Blue"&gt;</a:t>
            </a:r>
          </a:p>
          <a:p>
            <a:pPr>
              <a:lnSpc>
                <a:spcPct val="90000"/>
              </a:lnSpc>
              <a:spcAft>
                <a:spcPts val="600"/>
              </a:spcAft>
            </a:pPr>
            <a:r>
              <a:rPr lang="en-US" dirty="0"/>
              <a:t>                    </a:t>
            </a:r>
            <a:r>
              <a:rPr lang="en-US" dirty="0">
                <a:solidFill>
                  <a:schemeClr val="accent1"/>
                </a:solidFill>
              </a:rPr>
              <a:t>&lt;</a:t>
            </a:r>
            <a:r>
              <a:rPr lang="en-US" dirty="0" err="1">
                <a:solidFill>
                  <a:schemeClr val="accent1"/>
                </a:solidFill>
              </a:rPr>
              <a:t>Span.GestureRecognizers</a:t>
            </a:r>
            <a:r>
              <a:rPr lang="en-US" dirty="0">
                <a:solidFill>
                  <a:schemeClr val="accent1"/>
                </a:solidFill>
              </a:rPr>
              <a:t>&gt;</a:t>
            </a:r>
          </a:p>
          <a:p>
            <a:pPr>
              <a:lnSpc>
                <a:spcPct val="90000"/>
              </a:lnSpc>
              <a:spcAft>
                <a:spcPts val="600"/>
              </a:spcAft>
            </a:pPr>
            <a:r>
              <a:rPr lang="en-US" dirty="0">
                <a:solidFill>
                  <a:schemeClr val="accent1"/>
                </a:solidFill>
              </a:rPr>
              <a:t>                            &lt;</a:t>
            </a:r>
            <a:r>
              <a:rPr lang="en-US" dirty="0" err="1">
                <a:solidFill>
                  <a:schemeClr val="accent1"/>
                </a:solidFill>
              </a:rPr>
              <a:t>TapGestureRecognizer</a:t>
            </a:r>
            <a:r>
              <a:rPr lang="en-US" dirty="0">
                <a:solidFill>
                  <a:schemeClr val="accent1"/>
                </a:solidFill>
              </a:rPr>
              <a:t> </a:t>
            </a:r>
          </a:p>
          <a:p>
            <a:pPr>
              <a:lnSpc>
                <a:spcPct val="90000"/>
              </a:lnSpc>
              <a:spcAft>
                <a:spcPts val="600"/>
              </a:spcAft>
            </a:pPr>
            <a:r>
              <a:rPr lang="en-US" dirty="0">
                <a:solidFill>
                  <a:schemeClr val="accent1"/>
                </a:solidFill>
              </a:rPr>
              <a:t>                                Command="{Binding </a:t>
            </a:r>
            <a:r>
              <a:rPr lang="en-US" dirty="0" err="1">
                <a:solidFill>
                  <a:schemeClr val="accent1"/>
                </a:solidFill>
              </a:rPr>
              <a:t>TapCommand</a:t>
            </a:r>
            <a:r>
              <a:rPr lang="en-US" dirty="0">
                <a:solidFill>
                  <a:schemeClr val="accent1"/>
                </a:solidFill>
              </a:rPr>
              <a:t>, Mode=</a:t>
            </a:r>
            <a:r>
              <a:rPr lang="en-US" dirty="0" err="1">
                <a:solidFill>
                  <a:schemeClr val="accent1"/>
                </a:solidFill>
              </a:rPr>
              <a:t>OneWay</a:t>
            </a:r>
            <a:r>
              <a:rPr lang="en-US" dirty="0">
                <a:solidFill>
                  <a:schemeClr val="accent1"/>
                </a:solidFill>
              </a:rPr>
              <a:t>}"</a:t>
            </a:r>
          </a:p>
          <a:p>
            <a:pPr>
              <a:lnSpc>
                <a:spcPct val="90000"/>
              </a:lnSpc>
              <a:spcAft>
                <a:spcPts val="600"/>
              </a:spcAft>
            </a:pPr>
            <a:r>
              <a:rPr lang="en-US" dirty="0">
                <a:solidFill>
                  <a:schemeClr val="accent1"/>
                </a:solidFill>
              </a:rPr>
              <a:t>                                </a:t>
            </a:r>
            <a:r>
              <a:rPr lang="en-US" dirty="0" err="1">
                <a:solidFill>
                  <a:schemeClr val="accent1"/>
                </a:solidFill>
              </a:rPr>
              <a:t>CommandParameter</a:t>
            </a:r>
            <a:r>
              <a:rPr lang="en-US" dirty="0">
                <a:solidFill>
                  <a:schemeClr val="accent1"/>
                </a:solidFill>
              </a:rPr>
              <a:t>="https://</a:t>
            </a:r>
            <a:r>
              <a:rPr lang="en-US" dirty="0" err="1">
                <a:solidFill>
                  <a:schemeClr val="accent1"/>
                </a:solidFill>
              </a:rPr>
              <a:t>www.xamarin.com</a:t>
            </a:r>
            <a:r>
              <a:rPr lang="en-US" dirty="0">
                <a:solidFill>
                  <a:schemeClr val="accent1"/>
                </a:solidFill>
              </a:rPr>
              <a:t>"/&gt;</a:t>
            </a:r>
          </a:p>
          <a:p>
            <a:pPr>
              <a:lnSpc>
                <a:spcPct val="90000"/>
              </a:lnSpc>
              <a:spcAft>
                <a:spcPts val="600"/>
              </a:spcAft>
            </a:pPr>
            <a:r>
              <a:rPr lang="en-US" dirty="0">
                <a:solidFill>
                  <a:schemeClr val="accent1"/>
                </a:solidFill>
              </a:rPr>
              <a:t>                    &lt;/</a:t>
            </a:r>
            <a:r>
              <a:rPr lang="en-US" dirty="0" err="1">
                <a:solidFill>
                  <a:schemeClr val="accent1"/>
                </a:solidFill>
              </a:rPr>
              <a:t>Span.GestureRecognizers</a:t>
            </a:r>
            <a:r>
              <a:rPr lang="en-US" dirty="0">
                <a:solidFill>
                  <a:schemeClr val="accent1"/>
                </a:solidFill>
              </a:rPr>
              <a:t>&gt;</a:t>
            </a:r>
          </a:p>
          <a:p>
            <a:pPr>
              <a:lnSpc>
                <a:spcPct val="90000"/>
              </a:lnSpc>
              <a:spcAft>
                <a:spcPts val="600"/>
              </a:spcAft>
            </a:pPr>
            <a:r>
              <a:rPr lang="en-US" dirty="0"/>
              <a:t>                &lt;/Span&gt;</a:t>
            </a:r>
          </a:p>
          <a:p>
            <a:pPr>
              <a:lnSpc>
                <a:spcPct val="90000"/>
              </a:lnSpc>
              <a:spcAft>
                <a:spcPts val="600"/>
              </a:spcAft>
            </a:pPr>
            <a:r>
              <a:rPr lang="en-US" dirty="0"/>
              <a:t>                &lt;Span Text=". Tap it to launch a browser."/&gt;</a:t>
            </a:r>
          </a:p>
          <a:p>
            <a:pPr>
              <a:lnSpc>
                <a:spcPct val="90000"/>
              </a:lnSpc>
              <a:spcAft>
                <a:spcPts val="600"/>
              </a:spcAft>
            </a:pPr>
            <a:r>
              <a:rPr lang="en-US" dirty="0"/>
              <a:t>            &lt;/</a:t>
            </a:r>
            <a:r>
              <a:rPr lang="en-US" dirty="0" err="1"/>
              <a:t>FormattedString</a:t>
            </a:r>
            <a:r>
              <a:rPr lang="en-US" dirty="0"/>
              <a:t>&gt;</a:t>
            </a:r>
          </a:p>
          <a:p>
            <a:pPr>
              <a:lnSpc>
                <a:spcPct val="90000"/>
              </a:lnSpc>
              <a:spcAft>
                <a:spcPts val="600"/>
              </a:spcAft>
            </a:pPr>
            <a:r>
              <a:rPr lang="en-US" dirty="0"/>
              <a:t>        &lt;/</a:t>
            </a:r>
            <a:r>
              <a:rPr lang="en-US" dirty="0" err="1"/>
              <a:t>Label.FormattedText</a:t>
            </a:r>
            <a:r>
              <a:rPr lang="en-US" dirty="0"/>
              <a:t>&gt;</a:t>
            </a:r>
          </a:p>
          <a:p>
            <a:pPr>
              <a:lnSpc>
                <a:spcPct val="90000"/>
              </a:lnSpc>
              <a:spcAft>
                <a:spcPts val="600"/>
              </a:spcAft>
            </a:pPr>
            <a:r>
              <a:rPr lang="en-US" dirty="0"/>
              <a:t>&lt;/Label&gt;</a:t>
            </a:r>
            <a:endParaRPr lang="en-US" sz="2400" dirty="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6675A7D0-DE36-AF41-97E4-79A1EFB670D0}"/>
              </a:ext>
            </a:extLst>
          </p:cNvPr>
          <p:cNvSpPr/>
          <p:nvPr/>
        </p:nvSpPr>
        <p:spPr bwMode="auto">
          <a:xfrm>
            <a:off x="0" y="0"/>
            <a:ext cx="12192000" cy="6858000"/>
          </a:xfrm>
          <a:prstGeom prst="rect">
            <a:avLst/>
          </a:prstGeom>
          <a:solidFill>
            <a:schemeClr val="accent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span-gesture">
            <a:hlinkClick r:id="" action="ppaction://media"/>
            <a:extLst>
              <a:ext uri="{FF2B5EF4-FFF2-40B4-BE49-F238E27FC236}">
                <a16:creationId xmlns:a16="http://schemas.microsoft.com/office/drawing/2014/main" id="{AB401C61-B265-E44B-8FB0-286384B8D6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81079" y="221514"/>
            <a:ext cx="3229841" cy="6234545"/>
          </a:xfrm>
          <a:prstGeom prst="rect">
            <a:avLst/>
          </a:prstGeom>
        </p:spPr>
      </p:pic>
    </p:spTree>
    <p:extLst>
      <p:ext uri="{BB962C8B-B14F-4D97-AF65-F5344CB8AC3E}">
        <p14:creationId xmlns:p14="http://schemas.microsoft.com/office/powerpoint/2010/main" val="135862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mediacall" presetSubtype="0" fill="hold" nodeType="withEffect">
                                  <p:stCondLst>
                                    <p:cond delay="500"/>
                                  </p:stCondLst>
                                  <p:childTnLst>
                                    <p:cmd type="call" cmd="playFrom(0.0)">
                                      <p:cBhvr>
                                        <p:cTn id="10" dur="81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FF73C-3F3D-2546-9458-F3F6E8168026}"/>
              </a:ext>
            </a:extLst>
          </p:cNvPr>
          <p:cNvSpPr>
            <a:spLocks noGrp="1"/>
          </p:cNvSpPr>
          <p:nvPr>
            <p:ph type="body" sz="quarter" idx="10"/>
          </p:nvPr>
        </p:nvSpPr>
        <p:spPr>
          <a:xfrm>
            <a:off x="269239" y="1189177"/>
            <a:ext cx="11653523" cy="1181862"/>
          </a:xfrm>
        </p:spPr>
        <p:txBody>
          <a:bodyPr/>
          <a:lstStyle/>
          <a:p>
            <a:pPr marL="0" indent="0">
              <a:buNone/>
            </a:pPr>
            <a:r>
              <a:rPr lang="en-US" sz="1800" dirty="0">
                <a:latin typeface="Consolas" panose="020B0609020204030204" pitchFamily="49" charset="0"/>
                <a:cs typeface="Consolas" panose="020B0609020204030204" pitchFamily="49" charset="0"/>
              </a:rPr>
              <a:t>&lt;Button Text="Pad Me" </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Padding="60,40"</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BackgroundColor</a:t>
            </a:r>
            <a:r>
              <a:rPr lang="en-US" sz="1800" dirty="0">
                <a:latin typeface="Consolas" panose="020B0609020204030204" pitchFamily="49" charset="0"/>
                <a:cs typeface="Consolas" panose="020B0609020204030204" pitchFamily="49" charset="0"/>
              </a:rPr>
              <a:t>="Black" </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TextColor</a:t>
            </a:r>
            <a:r>
              <a:rPr lang="en-US" sz="1800" dirty="0">
                <a:latin typeface="Consolas" panose="020B0609020204030204" pitchFamily="49" charset="0"/>
                <a:cs typeface="Consolas" panose="020B0609020204030204" pitchFamily="49" charset="0"/>
              </a:rPr>
              <a:t>="White"/&gt; </a:t>
            </a:r>
          </a:p>
        </p:txBody>
      </p:sp>
      <p:sp>
        <p:nvSpPr>
          <p:cNvPr id="3" name="Title 2">
            <a:extLst>
              <a:ext uri="{FF2B5EF4-FFF2-40B4-BE49-F238E27FC236}">
                <a16:creationId xmlns:a16="http://schemas.microsoft.com/office/drawing/2014/main" id="{CF973B1B-C442-CB48-8536-35E47AECBE64}"/>
              </a:ext>
            </a:extLst>
          </p:cNvPr>
          <p:cNvSpPr>
            <a:spLocks noGrp="1"/>
          </p:cNvSpPr>
          <p:nvPr>
            <p:ph type="title"/>
          </p:nvPr>
        </p:nvSpPr>
        <p:spPr/>
        <p:txBody>
          <a:bodyPr/>
          <a:lstStyle/>
          <a:p>
            <a:r>
              <a:rPr lang="en-US" dirty="0"/>
              <a:t>Button Padding</a:t>
            </a:r>
          </a:p>
        </p:txBody>
      </p:sp>
      <p:pic>
        <p:nvPicPr>
          <p:cNvPr id="4" name="padding-button">
            <a:hlinkClick r:id="" action="ppaction://media"/>
            <a:extLst>
              <a:ext uri="{FF2B5EF4-FFF2-40B4-BE49-F238E27FC236}">
                <a16:creationId xmlns:a16="http://schemas.microsoft.com/office/drawing/2014/main" id="{8395BB65-FE05-6445-8FA7-ED8002CBCB6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02200" y="2777259"/>
            <a:ext cx="2387600" cy="1435100"/>
          </a:xfrm>
          <a:prstGeom prst="rect">
            <a:avLst/>
          </a:prstGeom>
        </p:spPr>
      </p:pic>
    </p:spTree>
    <p:extLst>
      <p:ext uri="{BB962C8B-B14F-4D97-AF65-F5344CB8AC3E}">
        <p14:creationId xmlns:p14="http://schemas.microsoft.com/office/powerpoint/2010/main" val="59079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48AB1-BD6F-4B0F-A3AA-70F12DEC3D89}"/>
              </a:ext>
            </a:extLst>
          </p:cNvPr>
          <p:cNvSpPr/>
          <p:nvPr/>
        </p:nvSpPr>
        <p:spPr>
          <a:xfrm>
            <a:off x="4322918" y="2321005"/>
            <a:ext cx="3546164" cy="2215991"/>
          </a:xfrm>
          <a:prstGeom prst="rect">
            <a:avLst/>
          </a:prstGeom>
        </p:spPr>
        <p:txBody>
          <a:bodyPr wrap="none">
            <a:spAutoFit/>
          </a:bodyPr>
          <a:lstStyle/>
          <a:p>
            <a:r>
              <a:rPr lang="en-US" sz="13800" b="1" dirty="0">
                <a:latin typeface="+mj-lt"/>
              </a:rPr>
              <a:t>Q&amp;A</a:t>
            </a:r>
          </a:p>
        </p:txBody>
      </p:sp>
    </p:spTree>
    <p:extLst>
      <p:ext uri="{BB962C8B-B14F-4D97-AF65-F5344CB8AC3E}">
        <p14:creationId xmlns:p14="http://schemas.microsoft.com/office/powerpoint/2010/main" val="3159030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dirty="0"/>
              <a:t>Thanks!</a:t>
            </a:r>
          </a:p>
        </p:txBody>
      </p:sp>
      <p:sp>
        <p:nvSpPr>
          <p:cNvPr id="3" name="TextBox 2">
            <a:extLst>
              <a:ext uri="{FF2B5EF4-FFF2-40B4-BE49-F238E27FC236}">
                <a16:creationId xmlns:a16="http://schemas.microsoft.com/office/drawing/2014/main" id="{366E05E6-7618-FD49-82BD-EE7BF27A70D8}"/>
              </a:ext>
            </a:extLst>
          </p:cNvPr>
          <p:cNvSpPr txBox="1"/>
          <p:nvPr/>
        </p:nvSpPr>
        <p:spPr>
          <a:xfrm>
            <a:off x="568047" y="3718560"/>
            <a:ext cx="338522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abhishabd1@gmail.com</a:t>
            </a:r>
          </a:p>
        </p:txBody>
      </p:sp>
      <p:sp>
        <p:nvSpPr>
          <p:cNvPr id="4" name="TextBox 3">
            <a:extLst>
              <a:ext uri="{FF2B5EF4-FFF2-40B4-BE49-F238E27FC236}">
                <a16:creationId xmlns:a16="http://schemas.microsoft.com/office/drawing/2014/main" id="{ADB757F1-2040-CA48-8AAE-D4EEAB029131}"/>
              </a:ext>
            </a:extLst>
          </p:cNvPr>
          <p:cNvSpPr txBox="1"/>
          <p:nvPr/>
        </p:nvSpPr>
        <p:spPr>
          <a:xfrm>
            <a:off x="568047" y="4346424"/>
            <a:ext cx="20957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@abhishabd1</a:t>
            </a:r>
          </a:p>
        </p:txBody>
      </p:sp>
    </p:spTree>
    <p:extLst>
      <p:ext uri="{BB962C8B-B14F-4D97-AF65-F5344CB8AC3E}">
        <p14:creationId xmlns:p14="http://schemas.microsoft.com/office/powerpoint/2010/main" val="38696746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Silo approach</a:t>
            </a:r>
            <a:endParaRPr lang="en-US" dirty="0"/>
          </a:p>
        </p:txBody>
      </p:sp>
      <p:sp>
        <p:nvSpPr>
          <p:cNvPr id="28" name="TextBox 27"/>
          <p:cNvSpPr txBox="1"/>
          <p:nvPr/>
        </p:nvSpPr>
        <p:spPr>
          <a:xfrm>
            <a:off x="419449" y="5544930"/>
            <a:ext cx="11353104" cy="628178"/>
          </a:xfrm>
          <a:prstGeom prst="rect">
            <a:avLst/>
          </a:prstGeom>
          <a:noFill/>
        </p:spPr>
        <p:txBody>
          <a:bodyPr wrap="square" lIns="179260" tIns="143407" rIns="179260" bIns="143407" rtlCol="0">
            <a:spAutoFit/>
          </a:bodyPr>
          <a:lstStyle/>
          <a:p>
            <a:pPr algn="ctr" defTabSz="914028"/>
            <a:r>
              <a:rPr lang="en-US" sz="2200" dirty="0">
                <a:gradFill>
                  <a:gsLst>
                    <a:gs pos="5439">
                      <a:schemeClr val="tx1"/>
                    </a:gs>
                    <a:gs pos="75000">
                      <a:schemeClr val="tx1"/>
                    </a:gs>
                  </a:gsLst>
                  <a:lin ang="5400000" scaled="0"/>
                </a:gradFill>
                <a:latin typeface="Segoe UI Semibold" panose="020B0702040204020203" pitchFamily="34" charset="0"/>
              </a:rPr>
              <a:t>No shared code • Many languages and development environments • Multiple teams</a:t>
            </a:r>
          </a:p>
        </p:txBody>
      </p:sp>
      <p:sp>
        <p:nvSpPr>
          <p:cNvPr id="29" name="Left Brace 28"/>
          <p:cNvSpPr/>
          <p:nvPr/>
        </p:nvSpPr>
        <p:spPr>
          <a:xfrm rot="5400000">
            <a:off x="5980074" y="1066"/>
            <a:ext cx="231854" cy="10730674"/>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4" name="Group 3"/>
          <p:cNvGrpSpPr/>
          <p:nvPr/>
        </p:nvGrpSpPr>
        <p:grpSpPr>
          <a:xfrm>
            <a:off x="2893001" y="1468270"/>
            <a:ext cx="2145218" cy="3516116"/>
            <a:chOff x="2950834" y="1497214"/>
            <a:chExt cx="2188234" cy="3586622"/>
          </a:xfrm>
        </p:grpSpPr>
        <p:sp>
          <p:nvSpPr>
            <p:cNvPr id="9" name="Rectangle 8"/>
            <p:cNvSpPr/>
            <p:nvPr/>
          </p:nvSpPr>
          <p:spPr bwMode="auto">
            <a:xfrm>
              <a:off x="2950834" y="2488321"/>
              <a:ext cx="2157984" cy="259551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50834" y="2488321"/>
              <a:ext cx="2157984" cy="822751"/>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1" name="TextBox 20"/>
            <p:cNvSpPr txBox="1"/>
            <p:nvPr/>
          </p:nvSpPr>
          <p:spPr>
            <a:xfrm>
              <a:off x="3213014" y="2562243"/>
              <a:ext cx="1633624" cy="603328"/>
            </a:xfrm>
            <a:prstGeom prst="rect">
              <a:avLst/>
            </a:prstGeom>
            <a:noFill/>
          </p:spPr>
          <p:txBody>
            <a:bodyPr wrap="square" lIns="179260" tIns="143407" rIns="179260" bIns="143407" rtlCol="0">
              <a:spAutoFit/>
            </a:bodyPr>
            <a:lstStyle/>
            <a:p>
              <a:pPr algn="ctr" defTabSz="914028"/>
              <a:r>
                <a:rPr lang="en-US" sz="1962" dirty="0">
                  <a:solidFill>
                    <a:schemeClr val="bg1"/>
                  </a:solidFill>
                  <a:latin typeface="Segoe UI Semibold" panose="020B0702040204020203" pitchFamily="34" charset="0"/>
                </a:rPr>
                <a:t>iOS</a:t>
              </a:r>
            </a:p>
          </p:txBody>
        </p:sp>
        <p:sp>
          <p:nvSpPr>
            <p:cNvPr id="24" name="TextBox 23"/>
            <p:cNvSpPr txBox="1"/>
            <p:nvPr/>
          </p:nvSpPr>
          <p:spPr>
            <a:xfrm>
              <a:off x="2950834" y="3897849"/>
              <a:ext cx="2188234" cy="864938"/>
            </a:xfrm>
            <a:prstGeom prst="rect">
              <a:avLst/>
            </a:prstGeom>
            <a:noFill/>
          </p:spPr>
          <p:txBody>
            <a:bodyPr wrap="square" lIns="179260" tIns="143407" rIns="179260" bIns="143407" rtlCol="0">
              <a:spAutoFit/>
            </a:bodyPr>
            <a:lstStyle/>
            <a:p>
              <a:pPr algn="ctr" defTabSz="914028"/>
              <a:r>
                <a:rPr lang="en-US" sz="1667" dirty="0">
                  <a:solidFill>
                    <a:schemeClr val="bg1"/>
                  </a:solidFill>
                  <a:latin typeface="Segoe UI Semibold" panose="020B0702040204020203" pitchFamily="34" charset="0"/>
                </a:rPr>
                <a:t>Objective-C/Swift</a:t>
              </a:r>
            </a:p>
            <a:p>
              <a:pPr algn="ctr" defTabSz="914028"/>
              <a:r>
                <a:rPr lang="en-US" sz="1962" dirty="0">
                  <a:solidFill>
                    <a:schemeClr val="bg1"/>
                  </a:solidFill>
                  <a:latin typeface="Segoe UI Semibold" panose="020B0702040204020203" pitchFamily="34" charset="0"/>
                </a:rPr>
                <a:t>Xcode</a:t>
              </a:r>
            </a:p>
          </p:txBody>
        </p:sp>
        <p:grpSp>
          <p:nvGrpSpPr>
            <p:cNvPr id="18" name="Group 17"/>
            <p:cNvGrpSpPr/>
            <p:nvPr/>
          </p:nvGrpSpPr>
          <p:grpSpPr>
            <a:xfrm>
              <a:off x="3628329" y="1497214"/>
              <a:ext cx="802995" cy="802995"/>
              <a:chOff x="7135625" y="2935980"/>
              <a:chExt cx="1574643" cy="1574643"/>
            </a:xfrm>
            <a:solidFill>
              <a:srgbClr val="6A3F9A"/>
            </a:solidFill>
          </p:grpSpPr>
          <p:sp>
            <p:nvSpPr>
              <p:cNvPr id="47" name="Oval 46"/>
              <p:cNvSpPr/>
              <p:nvPr/>
            </p:nvSpPr>
            <p:spPr bwMode="auto">
              <a:xfrm>
                <a:off x="7135625" y="2935980"/>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7621709" y="3278114"/>
                <a:ext cx="614925" cy="751918"/>
              </a:xfrm>
              <a:prstGeom prst="rect">
                <a:avLst/>
              </a:prstGeom>
              <a:grpFill/>
            </p:spPr>
          </p:pic>
        </p:grpSp>
      </p:grpSp>
      <p:grpSp>
        <p:nvGrpSpPr>
          <p:cNvPr id="5" name="Group 4"/>
          <p:cNvGrpSpPr/>
          <p:nvPr/>
        </p:nvGrpSpPr>
        <p:grpSpPr>
          <a:xfrm>
            <a:off x="5038219" y="1465322"/>
            <a:ext cx="2115562" cy="3519064"/>
            <a:chOff x="5146110" y="1494207"/>
            <a:chExt cx="2157984" cy="3589629"/>
          </a:xfrm>
        </p:grpSpPr>
        <p:sp>
          <p:nvSpPr>
            <p:cNvPr id="12" name="Rectangle 11"/>
            <p:cNvSpPr/>
            <p:nvPr/>
          </p:nvSpPr>
          <p:spPr bwMode="auto">
            <a:xfrm>
              <a:off x="5146110" y="2488321"/>
              <a:ext cx="2157984" cy="259551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6110" y="2488321"/>
              <a:ext cx="2157984" cy="822751"/>
            </a:xfrm>
            <a:prstGeom prst="rect">
              <a:avLst/>
            </a:prstGeom>
            <a:solidFill>
              <a:srgbClr val="3B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3" name="TextBox 22"/>
            <p:cNvSpPr txBox="1"/>
            <p:nvPr/>
          </p:nvSpPr>
          <p:spPr>
            <a:xfrm>
              <a:off x="5469967" y="2574941"/>
              <a:ext cx="1510270" cy="603328"/>
            </a:xfrm>
            <a:prstGeom prst="rect">
              <a:avLst/>
            </a:prstGeom>
            <a:noFill/>
          </p:spPr>
          <p:txBody>
            <a:bodyPr wrap="square" lIns="179260" tIns="143407" rIns="179260" bIns="143407" rtlCol="0">
              <a:spAutoFit/>
            </a:bodyPr>
            <a:lstStyle/>
            <a:p>
              <a:pPr algn="ctr" defTabSz="914028"/>
              <a:r>
                <a:rPr lang="en-US" sz="1962" dirty="0">
                  <a:solidFill>
                    <a:schemeClr val="bg1"/>
                  </a:solidFill>
                  <a:latin typeface="Segoe UI Semibold" panose="020B0702040204020203" pitchFamily="34" charset="0"/>
                </a:rPr>
                <a:t>Android</a:t>
              </a:r>
            </a:p>
          </p:txBody>
        </p:sp>
        <p:sp>
          <p:nvSpPr>
            <p:cNvPr id="26" name="TextBox 25"/>
            <p:cNvSpPr txBox="1"/>
            <p:nvPr/>
          </p:nvSpPr>
          <p:spPr>
            <a:xfrm>
              <a:off x="5241367" y="3897849"/>
              <a:ext cx="1967470" cy="864938"/>
            </a:xfrm>
            <a:prstGeom prst="rect">
              <a:avLst/>
            </a:prstGeom>
            <a:noFill/>
          </p:spPr>
          <p:txBody>
            <a:bodyPr wrap="square" lIns="89642" tIns="143407" rIns="89642" bIns="143407" rtlCol="0">
              <a:spAutoFit/>
            </a:bodyPr>
            <a:lstStyle/>
            <a:p>
              <a:pPr algn="ctr" defTabSz="914028"/>
              <a:r>
                <a:rPr lang="en-US" sz="1667" dirty="0">
                  <a:solidFill>
                    <a:schemeClr val="bg1"/>
                  </a:solidFill>
                  <a:latin typeface="Segoe UI Semibold" panose="020B0702040204020203" pitchFamily="34" charset="0"/>
                </a:rPr>
                <a:t>Java</a:t>
              </a:r>
            </a:p>
            <a:p>
              <a:pPr algn="ctr" defTabSz="914028"/>
              <a:r>
                <a:rPr lang="en-US" sz="1962" dirty="0">
                  <a:solidFill>
                    <a:schemeClr val="bg1"/>
                  </a:solidFill>
                  <a:latin typeface="Segoe UI Semibold" panose="020B0702040204020203" pitchFamily="34" charset="0"/>
                </a:rPr>
                <a:t>Android Studio</a:t>
              </a:r>
            </a:p>
          </p:txBody>
        </p:sp>
        <p:grpSp>
          <p:nvGrpSpPr>
            <p:cNvPr id="19" name="Group 18"/>
            <p:cNvGrpSpPr/>
            <p:nvPr/>
          </p:nvGrpSpPr>
          <p:grpSpPr>
            <a:xfrm>
              <a:off x="5823605" y="1494207"/>
              <a:ext cx="802995" cy="802995"/>
              <a:chOff x="11434337" y="2930084"/>
              <a:chExt cx="1574643" cy="1574643"/>
            </a:xfrm>
            <a:solidFill>
              <a:srgbClr val="3BB8AA"/>
            </a:solidFill>
          </p:grpSpPr>
          <p:sp>
            <p:nvSpPr>
              <p:cNvPr id="50" name="Oval 49"/>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4"/>
              <a:stretch>
                <a:fillRect/>
              </a:stretch>
            </p:blipFill>
            <p:spPr>
              <a:xfrm>
                <a:off x="11884585" y="3297434"/>
                <a:ext cx="674145" cy="810875"/>
              </a:xfrm>
              <a:prstGeom prst="rect">
                <a:avLst/>
              </a:prstGeom>
              <a:grpFill/>
            </p:spPr>
          </p:pic>
        </p:grpSp>
      </p:grpSp>
      <p:grpSp>
        <p:nvGrpSpPr>
          <p:cNvPr id="6" name="Group 5"/>
          <p:cNvGrpSpPr/>
          <p:nvPr/>
        </p:nvGrpSpPr>
        <p:grpSpPr>
          <a:xfrm>
            <a:off x="7183438" y="1477769"/>
            <a:ext cx="2115562" cy="3506617"/>
            <a:chOff x="7327303" y="1506904"/>
            <a:chExt cx="2157984" cy="3576932"/>
          </a:xfrm>
        </p:grpSpPr>
        <p:sp>
          <p:nvSpPr>
            <p:cNvPr id="13" name="Rectangle 12"/>
            <p:cNvSpPr/>
            <p:nvPr/>
          </p:nvSpPr>
          <p:spPr bwMode="auto">
            <a:xfrm>
              <a:off x="7327303" y="2488321"/>
              <a:ext cx="2157984" cy="259551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327303" y="2488321"/>
              <a:ext cx="2157984" cy="822751"/>
            </a:xfrm>
            <a:prstGeom prst="rect">
              <a:avLst/>
            </a:prstGeom>
            <a:solidFill>
              <a:srgbClr val="02AF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2" name="TextBox 21"/>
            <p:cNvSpPr txBox="1"/>
            <p:nvPr/>
          </p:nvSpPr>
          <p:spPr>
            <a:xfrm>
              <a:off x="7546353" y="2574941"/>
              <a:ext cx="1719884" cy="603328"/>
            </a:xfrm>
            <a:prstGeom prst="rect">
              <a:avLst/>
            </a:prstGeom>
            <a:noFill/>
          </p:spPr>
          <p:txBody>
            <a:bodyPr wrap="square" lIns="179260" tIns="143407" rIns="179260" bIns="143407" rtlCol="0">
              <a:spAutoFit/>
            </a:bodyPr>
            <a:lstStyle/>
            <a:p>
              <a:pPr algn="ctr" defTabSz="914028"/>
              <a:r>
                <a:rPr lang="en-US" sz="1962" dirty="0">
                  <a:solidFill>
                    <a:schemeClr val="bg1"/>
                  </a:solidFill>
                  <a:latin typeface="Segoe UI Semibold" panose="020B0702040204020203" pitchFamily="34" charset="0"/>
                </a:rPr>
                <a:t>Windows</a:t>
              </a:r>
            </a:p>
          </p:txBody>
        </p:sp>
        <p:sp>
          <p:nvSpPr>
            <p:cNvPr id="25" name="TextBox 24"/>
            <p:cNvSpPr txBox="1"/>
            <p:nvPr/>
          </p:nvSpPr>
          <p:spPr>
            <a:xfrm>
              <a:off x="7393952" y="3897849"/>
              <a:ext cx="2024686" cy="864938"/>
            </a:xfrm>
            <a:prstGeom prst="rect">
              <a:avLst/>
            </a:prstGeom>
            <a:noFill/>
          </p:spPr>
          <p:txBody>
            <a:bodyPr wrap="square" lIns="179260" tIns="143407" rIns="179260" bIns="143407" rtlCol="0">
              <a:spAutoFit/>
            </a:bodyPr>
            <a:lstStyle/>
            <a:p>
              <a:pPr algn="ctr" defTabSz="914028"/>
              <a:r>
                <a:rPr lang="en-US" sz="1667" dirty="0">
                  <a:solidFill>
                    <a:schemeClr val="bg1"/>
                  </a:solidFill>
                  <a:latin typeface="Segoe UI Semibold" panose="020B0702040204020203" pitchFamily="34" charset="0"/>
                </a:rPr>
                <a:t>C#</a:t>
              </a:r>
            </a:p>
            <a:p>
              <a:pPr algn="ctr" defTabSz="914028"/>
              <a:r>
                <a:rPr lang="en-US" sz="1962" dirty="0">
                  <a:solidFill>
                    <a:schemeClr val="bg1"/>
                  </a:solidFill>
                  <a:latin typeface="Segoe UI Semibold" panose="020B0702040204020203" pitchFamily="34" charset="0"/>
                </a:rPr>
                <a:t>Visual Studio</a:t>
              </a:r>
            </a:p>
          </p:txBody>
        </p:sp>
        <p:grpSp>
          <p:nvGrpSpPr>
            <p:cNvPr id="20" name="Group 19"/>
            <p:cNvGrpSpPr/>
            <p:nvPr/>
          </p:nvGrpSpPr>
          <p:grpSpPr>
            <a:xfrm>
              <a:off x="8004798" y="1506904"/>
              <a:ext cx="802995" cy="802995"/>
              <a:chOff x="15720599" y="2954983"/>
              <a:chExt cx="1574643" cy="1574643"/>
            </a:xfrm>
            <a:solidFill>
              <a:srgbClr val="02AFCD"/>
            </a:solidFill>
          </p:grpSpPr>
          <p:sp>
            <p:nvSpPr>
              <p:cNvPr id="53" name="Oval 52"/>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5"/>
              <a:stretch>
                <a:fillRect/>
              </a:stretch>
            </p:blipFill>
            <p:spPr>
              <a:xfrm>
                <a:off x="16157680" y="3419025"/>
                <a:ext cx="657956" cy="657763"/>
              </a:xfrm>
              <a:prstGeom prst="rect">
                <a:avLst/>
              </a:prstGeom>
              <a:grpFill/>
            </p:spPr>
          </p:pic>
        </p:grpSp>
      </p:grpSp>
    </p:spTree>
    <p:extLst>
      <p:ext uri="{BB962C8B-B14F-4D97-AF65-F5344CB8AC3E}">
        <p14:creationId xmlns:p14="http://schemas.microsoft.com/office/powerpoint/2010/main" val="756116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Write once, run anywhere</a:t>
            </a:r>
            <a:endParaRPr lang="en-US" dirty="0"/>
          </a:p>
        </p:txBody>
      </p:sp>
      <p:sp>
        <p:nvSpPr>
          <p:cNvPr id="36" name="TextBox 35"/>
          <p:cNvSpPr txBox="1"/>
          <p:nvPr/>
        </p:nvSpPr>
        <p:spPr>
          <a:xfrm>
            <a:off x="1204609" y="1963351"/>
            <a:ext cx="2704737" cy="2281009"/>
          </a:xfrm>
          <a:prstGeom prst="rect">
            <a:avLst/>
          </a:prstGeom>
          <a:noFill/>
        </p:spPr>
        <p:txBody>
          <a:bodyPr wrap="square" lIns="179260" tIns="143407" rIns="179260" bIns="143407" rtlCol="0">
            <a:spAutoFit/>
          </a:bodyPr>
          <a:lstStyle/>
          <a:p>
            <a:pPr algn="r" defTabSz="914028">
              <a:lnSpc>
                <a:spcPct val="110000"/>
              </a:lnSpc>
            </a:pPr>
            <a:r>
              <a:rPr lang="en-US" sz="2941" dirty="0">
                <a:gradFill>
                  <a:gsLst>
                    <a:gs pos="5439">
                      <a:schemeClr val="tx1"/>
                    </a:gs>
                    <a:gs pos="75000">
                      <a:schemeClr val="tx1"/>
                    </a:gs>
                  </a:gsLst>
                  <a:lin ang="5400000" scaled="0"/>
                </a:gradFill>
              </a:rPr>
              <a:t>Lua</a:t>
            </a:r>
          </a:p>
          <a:p>
            <a:pPr algn="r" defTabSz="914028">
              <a:lnSpc>
                <a:spcPct val="110000"/>
              </a:lnSpc>
            </a:pPr>
            <a:r>
              <a:rPr lang="en-US" sz="2941" dirty="0">
                <a:gradFill>
                  <a:gsLst>
                    <a:gs pos="5439">
                      <a:schemeClr val="tx1"/>
                    </a:gs>
                    <a:gs pos="75000">
                      <a:schemeClr val="tx1"/>
                    </a:gs>
                  </a:gsLst>
                  <a:lin ang="5400000" scaled="0"/>
                </a:gradFill>
              </a:rPr>
              <a:t>Javascript</a:t>
            </a:r>
          </a:p>
          <a:p>
            <a:pPr algn="r" defTabSz="914028">
              <a:lnSpc>
                <a:spcPct val="110000"/>
              </a:lnSpc>
            </a:pPr>
            <a:r>
              <a:rPr lang="en-US" sz="2941" dirty="0">
                <a:gradFill>
                  <a:gsLst>
                    <a:gs pos="5439">
                      <a:schemeClr val="tx1"/>
                    </a:gs>
                    <a:gs pos="75000">
                      <a:schemeClr val="tx1"/>
                    </a:gs>
                  </a:gsLst>
                  <a:lin ang="5400000" scaled="0"/>
                </a:gradFill>
              </a:rPr>
              <a:t>Actionscript</a:t>
            </a:r>
          </a:p>
          <a:p>
            <a:pPr algn="r" defTabSz="914028">
              <a:lnSpc>
                <a:spcPct val="110000"/>
              </a:lnSpc>
            </a:pPr>
            <a:r>
              <a:rPr lang="en-US" sz="2941" dirty="0">
                <a:gradFill>
                  <a:gsLst>
                    <a:gs pos="5439">
                      <a:schemeClr val="tx1"/>
                    </a:gs>
                    <a:gs pos="75000">
                      <a:schemeClr val="tx1"/>
                    </a:gs>
                  </a:gsLst>
                  <a:lin ang="5400000" scaled="0"/>
                </a:gradFill>
              </a:rPr>
              <a:t>HTML+CSS</a:t>
            </a:r>
          </a:p>
        </p:txBody>
      </p:sp>
      <p:cxnSp>
        <p:nvCxnSpPr>
          <p:cNvPr id="38" name="Straight Arrow Connector 37"/>
          <p:cNvCxnSpPr/>
          <p:nvPr/>
        </p:nvCxnSpPr>
        <p:spPr>
          <a:xfrm>
            <a:off x="3932545" y="2386245"/>
            <a:ext cx="861025"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5" y="2896637"/>
            <a:ext cx="761435"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5" y="3407029"/>
            <a:ext cx="761435"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5" y="3917420"/>
            <a:ext cx="848575"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1" y="2249311"/>
            <a:ext cx="1145269" cy="1767699"/>
            <a:chOff x="7744886" y="2413000"/>
            <a:chExt cx="1168400" cy="1803400"/>
          </a:xfrm>
        </p:grpSpPr>
        <p:cxnSp>
          <p:nvCxnSpPr>
            <p:cNvPr id="42" name="Straight Arrow Connector 41"/>
            <p:cNvCxnSpPr/>
            <p:nvPr/>
          </p:nvCxnSpPr>
          <p:spPr>
            <a:xfrm flipV="1">
              <a:off x="7744886" y="24130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147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782677" y="1826059"/>
            <a:ext cx="2626650" cy="2626650"/>
            <a:chOff x="9564980" y="3651664"/>
            <a:chExt cx="5254045" cy="5254046"/>
          </a:xfrm>
        </p:grpSpPr>
        <p:grpSp>
          <p:nvGrpSpPr>
            <p:cNvPr id="57" name="Group 56"/>
            <p:cNvGrpSpPr/>
            <p:nvPr/>
          </p:nvGrpSpPr>
          <p:grpSpPr>
            <a:xfrm>
              <a:off x="9564980" y="3651664"/>
              <a:ext cx="5254045" cy="5254046"/>
              <a:chOff x="5344586" y="1981200"/>
              <a:chExt cx="2679700" cy="2679700"/>
            </a:xfrm>
          </p:grpSpPr>
          <p:sp>
            <p:nvSpPr>
              <p:cNvPr id="55" name="Oval 54"/>
              <p:cNvSpPr/>
              <p:nvPr/>
            </p:nvSpPr>
            <p:spPr bwMode="auto">
              <a:xfrm>
                <a:off x="5344586" y="1981200"/>
                <a:ext cx="2679700" cy="2679700"/>
              </a:xfrm>
              <a:prstGeom prst="ellipse">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911362"/>
              </a:xfrm>
              <a:prstGeom prst="rect">
                <a:avLst/>
              </a:prstGeom>
              <a:noFill/>
            </p:spPr>
            <p:txBody>
              <a:bodyPr wrap="square" lIns="179260" tIns="143407" rIns="179260" bIns="143407" rtlCol="0">
                <a:spAutoFit/>
              </a:bodyPr>
              <a:lstStyle/>
              <a:p>
                <a:pPr algn="ctr" defTabSz="914028"/>
                <a:r>
                  <a:rPr lang="en-US" sz="1962" dirty="0">
                    <a:gradFill>
                      <a:gsLst>
                        <a:gs pos="5439">
                          <a:schemeClr val="bg1"/>
                        </a:gs>
                        <a:gs pos="75000">
                          <a:schemeClr val="bg1"/>
                        </a:gs>
                      </a:gsLst>
                      <a:lin ang="5400000" scaled="0"/>
                    </a:gradFill>
                    <a:latin typeface="Segoe UI Semibold" panose="020B0702040204020203" pitchFamily="34" charset="0"/>
                  </a:rPr>
                  <a:t>App generator</a:t>
                </a:r>
              </a:p>
            </p:txBody>
          </p:sp>
        </p:grpSp>
        <p:pic>
          <p:nvPicPr>
            <p:cNvPr id="48" name="Picture 47"/>
            <p:cNvPicPr>
              <a:picLocks noChangeAspect="1"/>
            </p:cNvPicPr>
            <p:nvPr/>
          </p:nvPicPr>
          <p:blipFill>
            <a:blip r:embed="rId3"/>
            <a:stretch>
              <a:fillRect/>
            </a:stretch>
          </p:blipFill>
          <p:spPr>
            <a:xfrm>
              <a:off x="10969645" y="4808448"/>
              <a:ext cx="2380239" cy="1929815"/>
            </a:xfrm>
            <a:prstGeom prst="rect">
              <a:avLst/>
            </a:prstGeom>
          </p:spPr>
        </p:pic>
      </p:grpSp>
      <p:grpSp>
        <p:nvGrpSpPr>
          <p:cNvPr id="60" name="Group 59"/>
          <p:cNvGrpSpPr/>
          <p:nvPr/>
        </p:nvGrpSpPr>
        <p:grpSpPr>
          <a:xfrm>
            <a:off x="8899529" y="1734496"/>
            <a:ext cx="787210" cy="787210"/>
            <a:chOff x="7135625" y="2935980"/>
            <a:chExt cx="1574643" cy="1574643"/>
          </a:xfrm>
          <a:solidFill>
            <a:srgbClr val="6A3F9A"/>
          </a:solidFill>
        </p:grpSpPr>
        <p:sp>
          <p:nvSpPr>
            <p:cNvPr id="61" name="Oval 60"/>
            <p:cNvSpPr/>
            <p:nvPr/>
          </p:nvSpPr>
          <p:spPr bwMode="auto">
            <a:xfrm>
              <a:off x="7135625" y="2935980"/>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4"/>
            <a:stretch>
              <a:fillRect/>
            </a:stretch>
          </p:blipFill>
          <p:spPr>
            <a:xfrm>
              <a:off x="7621709" y="3278114"/>
              <a:ext cx="614925" cy="751918"/>
            </a:xfrm>
            <a:prstGeom prst="rect">
              <a:avLst/>
            </a:prstGeom>
            <a:grpFill/>
          </p:spPr>
        </p:pic>
      </p:grpSp>
      <p:grpSp>
        <p:nvGrpSpPr>
          <p:cNvPr id="63" name="Group 62"/>
          <p:cNvGrpSpPr/>
          <p:nvPr/>
        </p:nvGrpSpPr>
        <p:grpSpPr>
          <a:xfrm>
            <a:off x="8899529" y="2731504"/>
            <a:ext cx="787210" cy="787210"/>
            <a:chOff x="11434337" y="2930084"/>
            <a:chExt cx="1574643" cy="1574643"/>
          </a:xfrm>
          <a:solidFill>
            <a:srgbClr val="3BB8AA"/>
          </a:solidFill>
        </p:grpSpPr>
        <p:sp>
          <p:nvSpPr>
            <p:cNvPr id="64" name="Oval 63"/>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a:blip r:embed="rId5"/>
            <a:stretch>
              <a:fillRect/>
            </a:stretch>
          </p:blipFill>
          <p:spPr>
            <a:xfrm>
              <a:off x="11884585" y="3297434"/>
              <a:ext cx="674145" cy="810875"/>
            </a:xfrm>
            <a:prstGeom prst="rect">
              <a:avLst/>
            </a:prstGeom>
            <a:grpFill/>
          </p:spPr>
        </p:pic>
      </p:grpSp>
      <p:grpSp>
        <p:nvGrpSpPr>
          <p:cNvPr id="66" name="Group 65"/>
          <p:cNvGrpSpPr/>
          <p:nvPr/>
        </p:nvGrpSpPr>
        <p:grpSpPr>
          <a:xfrm>
            <a:off x="8899529" y="3757257"/>
            <a:ext cx="787210" cy="787210"/>
            <a:chOff x="15720599" y="2954983"/>
            <a:chExt cx="1574643" cy="1574643"/>
          </a:xfrm>
          <a:solidFill>
            <a:srgbClr val="02AFCD"/>
          </a:solidFill>
        </p:grpSpPr>
        <p:sp>
          <p:nvSpPr>
            <p:cNvPr id="67" name="Oval 66"/>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67"/>
            <p:cNvPicPr>
              <a:picLocks noChangeAspect="1"/>
            </p:cNvPicPr>
            <p:nvPr/>
          </p:nvPicPr>
          <p:blipFill>
            <a:blip r:embed="rId6"/>
            <a:stretch>
              <a:fillRect/>
            </a:stretch>
          </p:blipFill>
          <p:spPr>
            <a:xfrm>
              <a:off x="16157680" y="3419025"/>
              <a:ext cx="657956" cy="657763"/>
            </a:xfrm>
            <a:prstGeom prst="rect">
              <a:avLst/>
            </a:prstGeom>
            <a:grpFill/>
          </p:spPr>
        </p:pic>
      </p:grpSp>
      <p:sp>
        <p:nvSpPr>
          <p:cNvPr id="29" name="TextBox 28"/>
          <p:cNvSpPr txBox="1"/>
          <p:nvPr/>
        </p:nvSpPr>
        <p:spPr>
          <a:xfrm>
            <a:off x="419449" y="5544930"/>
            <a:ext cx="11353104" cy="628178"/>
          </a:xfrm>
          <a:prstGeom prst="rect">
            <a:avLst/>
          </a:prstGeom>
          <a:noFill/>
        </p:spPr>
        <p:txBody>
          <a:bodyPr wrap="square" lIns="179260" tIns="143407" rIns="179260" bIns="143407" rtlCol="0">
            <a:spAutoFit/>
          </a:bodyPr>
          <a:lstStyle/>
          <a:p>
            <a:pPr algn="ctr" defTabSz="914028"/>
            <a:r>
              <a:rPr lang="en-US" sz="2200" dirty="0">
                <a:gradFill>
                  <a:gsLst>
                    <a:gs pos="5439">
                      <a:schemeClr val="tx1"/>
                    </a:gs>
                    <a:gs pos="75000">
                      <a:schemeClr val="tx1"/>
                    </a:gs>
                  </a:gsLst>
                  <a:lin ang="5400000" scaled="0"/>
                </a:gradFill>
                <a:latin typeface="Segoe UI Semibold" panose="020B0702040204020203" pitchFamily="34" charset="0"/>
              </a:rPr>
              <a:t>Limited native API access • Slow performance  •  Poor user experience</a:t>
            </a:r>
          </a:p>
        </p:txBody>
      </p:sp>
      <p:sp>
        <p:nvSpPr>
          <p:cNvPr id="30" name="Left Brace 29"/>
          <p:cNvSpPr/>
          <p:nvPr/>
        </p:nvSpPr>
        <p:spPr>
          <a:xfrm rot="5400000">
            <a:off x="5980074" y="822672"/>
            <a:ext cx="231854" cy="9087465"/>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spTree>
    <p:extLst>
      <p:ext uri="{BB962C8B-B14F-4D97-AF65-F5344CB8AC3E}">
        <p14:creationId xmlns:p14="http://schemas.microsoft.com/office/powerpoint/2010/main" val="286949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Xamarin’s unique approach</a:t>
            </a:r>
            <a:endParaRPr lang="en-US" dirty="0"/>
          </a:p>
        </p:txBody>
      </p:sp>
      <p:sp>
        <p:nvSpPr>
          <p:cNvPr id="23" name="TextBox 22"/>
          <p:cNvSpPr txBox="1"/>
          <p:nvPr/>
        </p:nvSpPr>
        <p:spPr>
          <a:xfrm>
            <a:off x="419449" y="5544930"/>
            <a:ext cx="11353104" cy="628178"/>
          </a:xfrm>
          <a:prstGeom prst="rect">
            <a:avLst/>
          </a:prstGeom>
          <a:noFill/>
        </p:spPr>
        <p:txBody>
          <a:bodyPr wrap="square" lIns="179260" tIns="143407" rIns="179260" bIns="143407" rtlCol="0">
            <a:spAutoFit/>
          </a:bodyPr>
          <a:lstStyle/>
          <a:p>
            <a:pPr algn="ctr" defTabSz="914028"/>
            <a:r>
              <a:rPr lang="en-US" sz="2200" dirty="0">
                <a:gradFill>
                  <a:gsLst>
                    <a:gs pos="5439">
                      <a:schemeClr val="tx1"/>
                    </a:gs>
                    <a:gs pos="75000">
                      <a:schemeClr val="tx1"/>
                    </a:gs>
                  </a:gsLst>
                  <a:lin ang="5400000" scaled="0"/>
                </a:gradFill>
                <a:latin typeface="Segoe UI Semibold" panose="020B0702040204020203" pitchFamily="34" charset="0"/>
              </a:rPr>
              <a:t>Shared C# codebase  •  100% native API access  •  High performance</a:t>
            </a:r>
          </a:p>
        </p:txBody>
      </p:sp>
      <p:sp>
        <p:nvSpPr>
          <p:cNvPr id="24" name="Left Brace 23"/>
          <p:cNvSpPr/>
          <p:nvPr/>
        </p:nvSpPr>
        <p:spPr>
          <a:xfrm rot="5400000">
            <a:off x="5980074" y="1033685"/>
            <a:ext cx="231854" cy="8665438"/>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sp>
        <p:nvSpPr>
          <p:cNvPr id="51" name="Rectangle 50"/>
          <p:cNvSpPr/>
          <p:nvPr/>
        </p:nvSpPr>
        <p:spPr bwMode="auto">
          <a:xfrm>
            <a:off x="2893001" y="2439893"/>
            <a:ext cx="2115563" cy="806577"/>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62" name="TextBox 61"/>
          <p:cNvSpPr txBox="1"/>
          <p:nvPr/>
        </p:nvSpPr>
        <p:spPr>
          <a:xfrm>
            <a:off x="3150027" y="2512361"/>
            <a:ext cx="1601510" cy="591468"/>
          </a:xfrm>
          <a:prstGeom prst="rect">
            <a:avLst/>
          </a:prstGeom>
          <a:noFill/>
        </p:spPr>
        <p:txBody>
          <a:bodyPr wrap="square" lIns="179260" tIns="143407" rIns="179260" bIns="143407" rtlCol="0">
            <a:spAutoFit/>
          </a:bodyPr>
          <a:lstStyle/>
          <a:p>
            <a:pPr algn="ctr" defTabSz="914028"/>
            <a:r>
              <a:rPr lang="en-US" sz="1962" dirty="0">
                <a:solidFill>
                  <a:schemeClr val="bg1"/>
                </a:solidFill>
                <a:latin typeface="Segoe UI Semibold" panose="020B0702040204020203" pitchFamily="34" charset="0"/>
              </a:rPr>
              <a:t>iOS C# UI</a:t>
            </a:r>
          </a:p>
        </p:txBody>
      </p:sp>
      <p:grpSp>
        <p:nvGrpSpPr>
          <p:cNvPr id="64" name="Group 63"/>
          <p:cNvGrpSpPr/>
          <p:nvPr/>
        </p:nvGrpSpPr>
        <p:grpSpPr>
          <a:xfrm>
            <a:off x="3557178" y="1468269"/>
            <a:ext cx="787210" cy="787210"/>
            <a:chOff x="7135625" y="2935980"/>
            <a:chExt cx="1574643" cy="1574643"/>
          </a:xfrm>
          <a:solidFill>
            <a:srgbClr val="6A3F9A"/>
          </a:solidFill>
        </p:grpSpPr>
        <p:sp>
          <p:nvSpPr>
            <p:cNvPr id="65" name="Oval 64"/>
            <p:cNvSpPr/>
            <p:nvPr/>
          </p:nvSpPr>
          <p:spPr bwMode="auto">
            <a:xfrm>
              <a:off x="7135625" y="2935980"/>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a:stretch>
              <a:fillRect/>
            </a:stretch>
          </p:blipFill>
          <p:spPr>
            <a:xfrm>
              <a:off x="7621709" y="3278114"/>
              <a:ext cx="614925" cy="751918"/>
            </a:xfrm>
            <a:prstGeom prst="rect">
              <a:avLst/>
            </a:prstGeom>
            <a:grpFill/>
          </p:spPr>
        </p:pic>
      </p:grpSp>
      <p:sp>
        <p:nvSpPr>
          <p:cNvPr id="40" name="Rectangle 39"/>
          <p:cNvSpPr/>
          <p:nvPr/>
        </p:nvSpPr>
        <p:spPr bwMode="auto">
          <a:xfrm>
            <a:off x="2895705" y="3287321"/>
            <a:ext cx="6400591" cy="169706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1" name="Rectangle 40"/>
          <p:cNvSpPr/>
          <p:nvPr/>
        </p:nvSpPr>
        <p:spPr bwMode="auto">
          <a:xfrm>
            <a:off x="5038219" y="2439893"/>
            <a:ext cx="2115563" cy="806577"/>
          </a:xfrm>
          <a:prstGeom prst="rect">
            <a:avLst/>
          </a:prstGeom>
          <a:solidFill>
            <a:srgbClr val="3B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2" name="TextBox 41"/>
          <p:cNvSpPr txBox="1"/>
          <p:nvPr/>
        </p:nvSpPr>
        <p:spPr>
          <a:xfrm>
            <a:off x="5040204" y="2524810"/>
            <a:ext cx="2111592" cy="591468"/>
          </a:xfrm>
          <a:prstGeom prst="rect">
            <a:avLst/>
          </a:prstGeom>
          <a:noFill/>
        </p:spPr>
        <p:txBody>
          <a:bodyPr wrap="square" lIns="179260" tIns="143407" rIns="179260" bIns="143407" rtlCol="0">
            <a:spAutoFit/>
          </a:bodyPr>
          <a:lstStyle/>
          <a:p>
            <a:pPr algn="ctr" defTabSz="914028"/>
            <a:r>
              <a:rPr lang="en-US" sz="1962" dirty="0">
                <a:solidFill>
                  <a:schemeClr val="bg1"/>
                </a:solidFill>
                <a:latin typeface="Segoe UI Semibold" panose="020B0702040204020203" pitchFamily="34" charset="0"/>
              </a:rPr>
              <a:t>Android C# UI</a:t>
            </a:r>
          </a:p>
        </p:txBody>
      </p:sp>
      <p:sp>
        <p:nvSpPr>
          <p:cNvPr id="43" name="TextBox 42"/>
          <p:cNvSpPr txBox="1"/>
          <p:nvPr/>
        </p:nvSpPr>
        <p:spPr>
          <a:xfrm>
            <a:off x="3796945" y="3689318"/>
            <a:ext cx="4598110" cy="893068"/>
          </a:xfrm>
          <a:prstGeom prst="rect">
            <a:avLst/>
          </a:prstGeom>
          <a:noFill/>
        </p:spPr>
        <p:txBody>
          <a:bodyPr wrap="square" lIns="89642" tIns="143407" rIns="89642" bIns="143407" rtlCol="0">
            <a:spAutoFit/>
          </a:bodyPr>
          <a:lstStyle/>
          <a:p>
            <a:pPr algn="ctr" defTabSz="914028"/>
            <a:r>
              <a:rPr lang="en-US" sz="3921" dirty="0">
                <a:solidFill>
                  <a:schemeClr val="bg1"/>
                </a:solidFill>
                <a:latin typeface="Segoe UI Semibold" panose="020B0702040204020203" pitchFamily="34" charset="0"/>
              </a:rPr>
              <a:t>Shared C# logic</a:t>
            </a:r>
          </a:p>
        </p:txBody>
      </p:sp>
      <p:grpSp>
        <p:nvGrpSpPr>
          <p:cNvPr id="44" name="Group 43"/>
          <p:cNvGrpSpPr/>
          <p:nvPr/>
        </p:nvGrpSpPr>
        <p:grpSpPr>
          <a:xfrm>
            <a:off x="5702396" y="1465321"/>
            <a:ext cx="787210" cy="787210"/>
            <a:chOff x="11434337" y="2930084"/>
            <a:chExt cx="1574643" cy="1574643"/>
          </a:xfrm>
          <a:solidFill>
            <a:srgbClr val="3BB8AA"/>
          </a:solidFill>
        </p:grpSpPr>
        <p:sp>
          <p:nvSpPr>
            <p:cNvPr id="45" name="Oval 44"/>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4"/>
            <a:stretch>
              <a:fillRect/>
            </a:stretch>
          </p:blipFill>
          <p:spPr>
            <a:xfrm>
              <a:off x="11884585" y="3297434"/>
              <a:ext cx="674145" cy="810875"/>
            </a:xfrm>
            <a:prstGeom prst="rect">
              <a:avLst/>
            </a:prstGeom>
            <a:grpFill/>
          </p:spPr>
        </p:pic>
      </p:grpSp>
      <p:sp>
        <p:nvSpPr>
          <p:cNvPr id="32" name="Rectangle 31"/>
          <p:cNvSpPr/>
          <p:nvPr/>
        </p:nvSpPr>
        <p:spPr bwMode="auto">
          <a:xfrm>
            <a:off x="7183437" y="2439893"/>
            <a:ext cx="2115563" cy="806577"/>
          </a:xfrm>
          <a:prstGeom prst="rect">
            <a:avLst/>
          </a:prstGeom>
          <a:solidFill>
            <a:srgbClr val="02AF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3" name="TextBox 32"/>
          <p:cNvSpPr txBox="1"/>
          <p:nvPr/>
        </p:nvSpPr>
        <p:spPr>
          <a:xfrm>
            <a:off x="7186142" y="2524810"/>
            <a:ext cx="2110153" cy="591468"/>
          </a:xfrm>
          <a:prstGeom prst="rect">
            <a:avLst/>
          </a:prstGeom>
          <a:noFill/>
        </p:spPr>
        <p:txBody>
          <a:bodyPr wrap="square" lIns="179260" tIns="143407" rIns="179260" bIns="143407" rtlCol="0">
            <a:spAutoFit/>
          </a:bodyPr>
          <a:lstStyle/>
          <a:p>
            <a:pPr algn="ctr" defTabSz="914028"/>
            <a:r>
              <a:rPr lang="en-US" sz="1962" dirty="0">
                <a:solidFill>
                  <a:schemeClr val="bg1"/>
                </a:solidFill>
                <a:latin typeface="Segoe UI Semibold" panose="020B0702040204020203" pitchFamily="34" charset="0"/>
              </a:rPr>
              <a:t>Windows C# UI</a:t>
            </a:r>
          </a:p>
        </p:txBody>
      </p:sp>
      <p:grpSp>
        <p:nvGrpSpPr>
          <p:cNvPr id="36" name="Group 35"/>
          <p:cNvGrpSpPr/>
          <p:nvPr/>
        </p:nvGrpSpPr>
        <p:grpSpPr>
          <a:xfrm>
            <a:off x="7847615" y="1477769"/>
            <a:ext cx="787210" cy="787210"/>
            <a:chOff x="15720599" y="2954983"/>
            <a:chExt cx="1574643" cy="1574643"/>
          </a:xfrm>
          <a:solidFill>
            <a:srgbClr val="02AFCD"/>
          </a:solidFill>
        </p:grpSpPr>
        <p:sp>
          <p:nvSpPr>
            <p:cNvPr id="37" name="Oval 36"/>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a:blip r:embed="rId5"/>
            <a:stretch>
              <a:fillRect/>
            </a:stretch>
          </p:blipFill>
          <p:spPr>
            <a:xfrm>
              <a:off x="16157680" y="3419025"/>
              <a:ext cx="657956" cy="657763"/>
            </a:xfrm>
            <a:prstGeom prst="rect">
              <a:avLst/>
            </a:prstGeom>
            <a:grpFill/>
          </p:spPr>
        </p:pic>
      </p:grpSp>
    </p:spTree>
    <p:extLst>
      <p:ext uri="{BB962C8B-B14F-4D97-AF65-F5344CB8AC3E}">
        <p14:creationId xmlns:p14="http://schemas.microsoft.com/office/powerpoint/2010/main" val="3249025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is native?</a:t>
            </a:r>
            <a:endParaRPr lang="en-US" dirty="0"/>
          </a:p>
        </p:txBody>
      </p:sp>
    </p:spTree>
    <p:extLst>
      <p:ext uri="{BB962C8B-B14F-4D97-AF65-F5344CB8AC3E}">
        <p14:creationId xmlns:p14="http://schemas.microsoft.com/office/powerpoint/2010/main" val="88413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00969" y="1113236"/>
            <a:ext cx="3722216" cy="37222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5" name="Oval 14"/>
          <p:cNvSpPr/>
          <p:nvPr/>
        </p:nvSpPr>
        <p:spPr>
          <a:xfrm>
            <a:off x="4226749" y="1113236"/>
            <a:ext cx="3722216" cy="37222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6" name="Oval 15"/>
          <p:cNvSpPr/>
          <p:nvPr/>
        </p:nvSpPr>
        <p:spPr>
          <a:xfrm>
            <a:off x="8152530" y="1113236"/>
            <a:ext cx="3722216" cy="37222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nvGrpSpPr>
          <p:cNvPr id="12" name="Group 11"/>
          <p:cNvGrpSpPr/>
          <p:nvPr/>
        </p:nvGrpSpPr>
        <p:grpSpPr>
          <a:xfrm>
            <a:off x="688429" y="1520214"/>
            <a:ext cx="2954446" cy="2954446"/>
            <a:chOff x="1489622" y="4103667"/>
            <a:chExt cx="5909731" cy="5909731"/>
          </a:xfrm>
        </p:grpSpPr>
        <p:sp>
          <p:nvSpPr>
            <p:cNvPr id="3" name="Oval 2"/>
            <p:cNvSpPr/>
            <p:nvPr/>
          </p:nvSpPr>
          <p:spPr>
            <a:xfrm>
              <a:off x="1489622" y="4103667"/>
              <a:ext cx="5909731" cy="5909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4" name="Picture 3"/>
            <p:cNvPicPr>
              <a:picLocks noChangeAspect="1"/>
            </p:cNvPicPr>
            <p:nvPr/>
          </p:nvPicPr>
          <p:blipFill>
            <a:blip r:embed="rId3"/>
            <a:stretch>
              <a:fillRect/>
            </a:stretch>
          </p:blipFill>
          <p:spPr>
            <a:xfrm>
              <a:off x="2894667" y="5849646"/>
              <a:ext cx="3085344" cy="2952182"/>
            </a:xfrm>
            <a:prstGeom prst="rect">
              <a:avLst/>
            </a:prstGeom>
          </p:spPr>
        </p:pic>
      </p:grpSp>
      <p:grpSp>
        <p:nvGrpSpPr>
          <p:cNvPr id="13" name="Group 12"/>
          <p:cNvGrpSpPr/>
          <p:nvPr/>
        </p:nvGrpSpPr>
        <p:grpSpPr>
          <a:xfrm>
            <a:off x="4623233" y="1520214"/>
            <a:ext cx="2954446" cy="2954446"/>
            <a:chOff x="9360345" y="4103667"/>
            <a:chExt cx="5909731" cy="5909731"/>
          </a:xfrm>
        </p:grpSpPr>
        <p:sp>
          <p:nvSpPr>
            <p:cNvPr id="18" name="Oval 17"/>
            <p:cNvSpPr/>
            <p:nvPr/>
          </p:nvSpPr>
          <p:spPr>
            <a:xfrm>
              <a:off x="9360345" y="4103667"/>
              <a:ext cx="5909731" cy="5909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p:cNvPicPr>
              <a:picLocks noChangeAspect="1"/>
            </p:cNvPicPr>
            <p:nvPr/>
          </p:nvPicPr>
          <p:blipFill>
            <a:blip r:embed="rId4"/>
            <a:stretch>
              <a:fillRect/>
            </a:stretch>
          </p:blipFill>
          <p:spPr>
            <a:xfrm>
              <a:off x="10807598" y="5536251"/>
              <a:ext cx="3015224" cy="2952182"/>
            </a:xfrm>
            <a:prstGeom prst="rect">
              <a:avLst/>
            </a:prstGeom>
          </p:spPr>
        </p:pic>
      </p:grpSp>
      <p:grpSp>
        <p:nvGrpSpPr>
          <p:cNvPr id="14" name="Group 13"/>
          <p:cNvGrpSpPr/>
          <p:nvPr/>
        </p:nvGrpSpPr>
        <p:grpSpPr>
          <a:xfrm>
            <a:off x="8561610" y="1520214"/>
            <a:ext cx="2954446" cy="2954446"/>
            <a:chOff x="17238217" y="4103667"/>
            <a:chExt cx="5909731" cy="5909731"/>
          </a:xfrm>
        </p:grpSpPr>
        <p:sp>
          <p:nvSpPr>
            <p:cNvPr id="19" name="Oval 18"/>
            <p:cNvSpPr/>
            <p:nvPr/>
          </p:nvSpPr>
          <p:spPr>
            <a:xfrm>
              <a:off x="17238217" y="4103667"/>
              <a:ext cx="5909731" cy="5909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p:cNvPicPr>
              <a:picLocks noChangeAspect="1"/>
            </p:cNvPicPr>
            <p:nvPr/>
          </p:nvPicPr>
          <p:blipFill>
            <a:blip r:embed="rId5"/>
            <a:stretch>
              <a:fillRect/>
            </a:stretch>
          </p:blipFill>
          <p:spPr>
            <a:xfrm>
              <a:off x="18771994" y="5701025"/>
              <a:ext cx="2842176" cy="2836045"/>
            </a:xfrm>
            <a:prstGeom prst="rect">
              <a:avLst/>
            </a:prstGeom>
          </p:spPr>
        </p:pic>
      </p:grpSp>
      <p:sp>
        <p:nvSpPr>
          <p:cNvPr id="32" name="Oval 31"/>
          <p:cNvSpPr/>
          <p:nvPr/>
        </p:nvSpPr>
        <p:spPr>
          <a:xfrm>
            <a:off x="684855" y="1550466"/>
            <a:ext cx="2954446" cy="29544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499" dirty="0">
                <a:solidFill>
                  <a:srgbClr val="171717"/>
                </a:solidFill>
                <a:latin typeface="Segoe Pro Black" panose="020B0A02040504020203" pitchFamily="34" charset="0"/>
              </a:rPr>
              <a:t>?</a:t>
            </a:r>
          </a:p>
        </p:txBody>
      </p:sp>
      <p:sp>
        <p:nvSpPr>
          <p:cNvPr id="34" name="Oval 33"/>
          <p:cNvSpPr/>
          <p:nvPr/>
        </p:nvSpPr>
        <p:spPr>
          <a:xfrm>
            <a:off x="4623233" y="1520214"/>
            <a:ext cx="2954446" cy="29544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499" dirty="0">
                <a:solidFill>
                  <a:srgbClr val="171717"/>
                </a:solidFill>
                <a:latin typeface="Segoe Pro Black" panose="020B0A02040504020203" pitchFamily="34" charset="0"/>
              </a:rPr>
              <a:t>?</a:t>
            </a:r>
          </a:p>
        </p:txBody>
      </p:sp>
      <p:sp>
        <p:nvSpPr>
          <p:cNvPr id="44" name="Oval 43"/>
          <p:cNvSpPr/>
          <p:nvPr/>
        </p:nvSpPr>
        <p:spPr>
          <a:xfrm>
            <a:off x="8561610" y="1520214"/>
            <a:ext cx="2954446" cy="29544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499" dirty="0">
                <a:solidFill>
                  <a:srgbClr val="171717"/>
                </a:solidFill>
                <a:latin typeface="Segoe Pro Black" panose="020B0A02040504020203" pitchFamily="34" charset="0"/>
              </a:rPr>
              <a:t>?</a:t>
            </a:r>
          </a:p>
        </p:txBody>
      </p:sp>
      <p:sp>
        <p:nvSpPr>
          <p:cNvPr id="5" name="TextBox 4"/>
          <p:cNvSpPr txBox="1"/>
          <p:nvPr/>
        </p:nvSpPr>
        <p:spPr>
          <a:xfrm>
            <a:off x="300969" y="4917994"/>
            <a:ext cx="3619698" cy="706039"/>
          </a:xfrm>
          <a:prstGeom prst="rect">
            <a:avLst/>
          </a:prstGeom>
          <a:noFill/>
        </p:spPr>
        <p:txBody>
          <a:bodyPr wrap="square" rtlCol="0">
            <a:spAutoFit/>
          </a:bodyPr>
          <a:lstStyle/>
          <a:p>
            <a:pPr algn="ctr"/>
            <a:r>
              <a:rPr lang="en-US" sz="4000" dirty="0">
                <a:gradFill>
                  <a:gsLst>
                    <a:gs pos="5439">
                      <a:schemeClr val="tx1"/>
                    </a:gs>
                    <a:gs pos="75000">
                      <a:schemeClr val="tx1"/>
                    </a:gs>
                  </a:gsLst>
                  <a:lin ang="5400000" scaled="0"/>
                </a:gradFill>
                <a:latin typeface="Segoe Light"/>
              </a:rPr>
              <a:t>Native UI</a:t>
            </a:r>
          </a:p>
        </p:txBody>
      </p:sp>
      <p:sp>
        <p:nvSpPr>
          <p:cNvPr id="20" name="TextBox 19"/>
          <p:cNvSpPr txBox="1"/>
          <p:nvPr/>
        </p:nvSpPr>
        <p:spPr>
          <a:xfrm>
            <a:off x="4226750" y="4917994"/>
            <a:ext cx="3722216" cy="706039"/>
          </a:xfrm>
          <a:prstGeom prst="rect">
            <a:avLst/>
          </a:prstGeom>
          <a:noFill/>
        </p:spPr>
        <p:txBody>
          <a:bodyPr wrap="square" rtlCol="0">
            <a:spAutoFit/>
          </a:bodyPr>
          <a:lstStyle/>
          <a:p>
            <a:pPr algn="ctr"/>
            <a:r>
              <a:rPr lang="en-US" sz="4000" dirty="0">
                <a:gradFill>
                  <a:gsLst>
                    <a:gs pos="5439">
                      <a:schemeClr val="tx1"/>
                    </a:gs>
                    <a:gs pos="75000">
                      <a:schemeClr val="tx1"/>
                    </a:gs>
                  </a:gsLst>
                  <a:lin ang="5400000" scaled="0"/>
                </a:gradFill>
                <a:latin typeface="Segoe Light"/>
              </a:rPr>
              <a:t>Native APIs</a:t>
            </a:r>
          </a:p>
        </p:txBody>
      </p:sp>
      <p:sp>
        <p:nvSpPr>
          <p:cNvPr id="21" name="TextBox 20"/>
          <p:cNvSpPr txBox="1"/>
          <p:nvPr/>
        </p:nvSpPr>
        <p:spPr>
          <a:xfrm>
            <a:off x="8255050" y="4917993"/>
            <a:ext cx="3619697" cy="1321561"/>
          </a:xfrm>
          <a:prstGeom prst="rect">
            <a:avLst/>
          </a:prstGeom>
          <a:noFill/>
        </p:spPr>
        <p:txBody>
          <a:bodyPr wrap="square" rtlCol="0">
            <a:spAutoFit/>
          </a:bodyPr>
          <a:lstStyle/>
          <a:p>
            <a:pPr algn="ctr"/>
            <a:r>
              <a:rPr lang="en-US" sz="4000" dirty="0">
                <a:gradFill>
                  <a:gsLst>
                    <a:gs pos="5439">
                      <a:schemeClr val="tx1"/>
                    </a:gs>
                    <a:gs pos="75000">
                      <a:schemeClr val="tx1"/>
                    </a:gs>
                  </a:gsLst>
                  <a:lin ang="5400000" scaled="0"/>
                </a:gradFill>
                <a:latin typeface="Segoe Light"/>
              </a:rPr>
              <a:t>Native</a:t>
            </a:r>
          </a:p>
          <a:p>
            <a:pPr algn="ctr"/>
            <a:r>
              <a:rPr lang="en-US" sz="4000" dirty="0">
                <a:gradFill>
                  <a:gsLst>
                    <a:gs pos="5439">
                      <a:schemeClr val="tx1"/>
                    </a:gs>
                    <a:gs pos="75000">
                      <a:schemeClr val="tx1"/>
                    </a:gs>
                  </a:gsLst>
                  <a:lin ang="5400000" scaled="0"/>
                </a:gradFill>
                <a:latin typeface="Segoe Light"/>
              </a:rPr>
              <a:t>Performance</a:t>
            </a:r>
          </a:p>
        </p:txBody>
      </p:sp>
    </p:spTree>
    <p:extLst>
      <p:ext uri="{BB962C8B-B14F-4D97-AF65-F5344CB8AC3E}">
        <p14:creationId xmlns:p14="http://schemas.microsoft.com/office/powerpoint/2010/main" val="3109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4"/>
                                        </p:tgtEl>
                                      </p:cBhvr>
                                    </p:animEffect>
                                    <p:set>
                                      <p:cBhvr>
                                        <p:cTn id="15" dur="1" fill="hold">
                                          <p:stCondLst>
                                            <p:cond delay="499"/>
                                          </p:stCondLst>
                                        </p:cTn>
                                        <p:tgtEl>
                                          <p:spTgt spid="3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4"/>
                                        </p:tgtEl>
                                      </p:cBhvr>
                                    </p:animEffect>
                                    <p:set>
                                      <p:cBhvr>
                                        <p:cTn id="23" dur="1" fill="hold">
                                          <p:stCondLst>
                                            <p:cond delay="499"/>
                                          </p:stCondLst>
                                        </p:cTn>
                                        <p:tgtEl>
                                          <p:spTgt spid="4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44" grpId="0" animBg="1"/>
      <p:bldP spid="5"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Xamarin.Forms</a:t>
            </a:r>
            <a:r>
              <a:rPr lang="en-US"/>
              <a:t> approach</a:t>
            </a:r>
          </a:p>
        </p:txBody>
      </p:sp>
      <p:sp>
        <p:nvSpPr>
          <p:cNvPr id="4" name="Text Placeholder 3"/>
          <p:cNvSpPr>
            <a:spLocks noGrp="1"/>
          </p:cNvSpPr>
          <p:nvPr>
            <p:ph type="body" sz="quarter" idx="11"/>
          </p:nvPr>
        </p:nvSpPr>
        <p:spPr>
          <a:xfrm>
            <a:off x="1181785" y="5147231"/>
            <a:ext cx="4493300" cy="1030795"/>
          </a:xfrm>
        </p:spPr>
        <p:txBody>
          <a:bodyPr/>
          <a:lstStyle/>
          <a:p>
            <a:pPr algn="ctr">
              <a:lnSpc>
                <a:spcPct val="100000"/>
              </a:lnSpc>
            </a:pPr>
            <a:r>
              <a:rPr lang="en-US" sz="2549">
                <a:solidFill>
                  <a:schemeClr val="tx1"/>
                </a:solidFill>
              </a:rPr>
              <a:t>Shared User Interface</a:t>
            </a:r>
          </a:p>
          <a:p>
            <a:pPr algn="ctr">
              <a:lnSpc>
                <a:spcPct val="100000"/>
              </a:lnSpc>
            </a:pPr>
            <a:r>
              <a:rPr lang="en-US" sz="2549">
                <a:solidFill>
                  <a:schemeClr val="tx1"/>
                </a:solidFill>
              </a:rPr>
              <a:t>Shared App Logic</a:t>
            </a:r>
          </a:p>
        </p:txBody>
      </p:sp>
      <p:grpSp>
        <p:nvGrpSpPr>
          <p:cNvPr id="8" name="Group 7"/>
          <p:cNvGrpSpPr/>
          <p:nvPr/>
        </p:nvGrpSpPr>
        <p:grpSpPr>
          <a:xfrm>
            <a:off x="1166728" y="1783328"/>
            <a:ext cx="4508360" cy="3201606"/>
            <a:chOff x="6664834" y="1838670"/>
            <a:chExt cx="4600066"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r>
                <a:rPr lang="en-US" sz="784"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34" tIns="143387" rIns="179234" bIns="143387" rtlCol="0">
              <a:spAutoFit/>
            </a:bodyPr>
            <a:lstStyle/>
            <a:p>
              <a:pPr algn="ctr" defTabSz="913751" fontAlgn="base">
                <a:spcBef>
                  <a:spcPct val="0"/>
                </a:spcBef>
                <a:spcAft>
                  <a:spcPct val="0"/>
                </a:spcAft>
                <a:defRPr/>
              </a:pPr>
              <a:r>
                <a:rPr lang="en-US" sz="2549" kern="0" dirty="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885" y="3365500"/>
                  <a:ext cx="466044" cy="434974"/>
                </a:xfrm>
                <a:prstGeom prst="rect">
                  <a:avLst/>
                </a:prstGeom>
              </p:spPr>
            </p:pic>
          </p:grpSp>
        </p:grpSp>
        <p:sp>
          <p:nvSpPr>
            <p:cNvPr id="66" name="TextBox 65"/>
            <p:cNvSpPr txBox="1"/>
            <p:nvPr/>
          </p:nvSpPr>
          <p:spPr>
            <a:xfrm>
              <a:off x="6664834" y="2597523"/>
              <a:ext cx="4583698" cy="797652"/>
            </a:xfrm>
            <a:prstGeom prst="rect">
              <a:avLst/>
            </a:prstGeom>
            <a:solidFill>
              <a:srgbClr val="171717"/>
            </a:solidFill>
          </p:spPr>
          <p:txBody>
            <a:bodyPr wrap="square" lIns="179234" tIns="143387" rIns="179234" bIns="143387" rtlCol="0">
              <a:spAutoFit/>
            </a:bodyPr>
            <a:lstStyle/>
            <a:p>
              <a:pPr algn="ctr" defTabSz="913751" fontAlgn="base">
                <a:spcBef>
                  <a:spcPct val="0"/>
                </a:spcBef>
                <a:spcAft>
                  <a:spcPct val="0"/>
                </a:spcAft>
                <a:defRPr/>
              </a:pPr>
              <a:r>
                <a:rPr lang="en-US" sz="3135" kern="0" dirty="0">
                  <a:solidFill>
                    <a:srgbClr val="FFFFFF"/>
                  </a:solidFill>
                </a:rPr>
                <a:t>Shared UI Code</a:t>
              </a:r>
            </a:p>
          </p:txBody>
        </p:sp>
      </p:grpSp>
      <p:pic>
        <p:nvPicPr>
          <p:cNvPr id="3" name="Picture 2"/>
          <p:cNvPicPr>
            <a:picLocks noChangeAspect="1"/>
          </p:cNvPicPr>
          <p:nvPr/>
        </p:nvPicPr>
        <p:blipFill>
          <a:blip r:embed="rId4"/>
          <a:stretch>
            <a:fillRect/>
          </a:stretch>
        </p:blipFill>
        <p:spPr>
          <a:xfrm>
            <a:off x="7769460" y="216811"/>
            <a:ext cx="4642580" cy="4438958"/>
          </a:xfrm>
          <a:prstGeom prst="rect">
            <a:avLst/>
          </a:prstGeom>
        </p:spPr>
      </p:pic>
      <p:pic>
        <p:nvPicPr>
          <p:cNvPr id="6" name="Picture 5"/>
          <p:cNvPicPr>
            <a:picLocks noChangeAspect="1"/>
          </p:cNvPicPr>
          <p:nvPr/>
        </p:nvPicPr>
        <p:blipFill>
          <a:blip r:embed="rId5"/>
          <a:stretch>
            <a:fillRect/>
          </a:stretch>
        </p:blipFill>
        <p:spPr>
          <a:xfrm>
            <a:off x="5825467" y="1165245"/>
            <a:ext cx="2722807" cy="2765874"/>
          </a:xfrm>
          <a:prstGeom prst="rect">
            <a:avLst/>
          </a:prstGeom>
        </p:spPr>
      </p:pic>
      <p:pic>
        <p:nvPicPr>
          <p:cNvPr id="33" name="Picture 32"/>
          <p:cNvPicPr>
            <a:picLocks noChangeAspect="1"/>
          </p:cNvPicPr>
          <p:nvPr/>
        </p:nvPicPr>
        <p:blipFill>
          <a:blip r:embed="rId6"/>
          <a:stretch>
            <a:fillRect/>
          </a:stretch>
        </p:blipFill>
        <p:spPr>
          <a:xfrm>
            <a:off x="5663085" y="3308803"/>
            <a:ext cx="6842550" cy="2859484"/>
          </a:xfrm>
          <a:prstGeom prst="rect">
            <a:avLst/>
          </a:prstGeom>
        </p:spPr>
      </p:pic>
      <p:pic>
        <p:nvPicPr>
          <p:cNvPr id="25" name="Picture 2" descr="http://www.freeiconspng.com/uploads/ios-7-logo-png-14.png"/>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708223" y="1983077"/>
            <a:ext cx="358063" cy="22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55923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themeOverride>
</file>

<file path=ppt/theme/themeOverride2.xml><?xml version="1.0" encoding="utf-8"?>
<a:themeOverride xmlns:a="http://schemas.openxmlformats.org/drawingml/2006/main">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1574</TotalTime>
  <Words>1640</Words>
  <Application>Microsoft Office PowerPoint</Application>
  <PresentationFormat>Widescreen</PresentationFormat>
  <Paragraphs>455</Paragraphs>
  <Slides>34</Slides>
  <Notes>22</Notes>
  <HiddenSlides>0</HiddenSlides>
  <MMClips>2</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34</vt:i4>
      </vt:variant>
    </vt:vector>
  </HeadingPairs>
  <TitlesOfParts>
    <vt:vector size="50" baseType="lpstr">
      <vt:lpstr>ＭＳ Ｐゴシック</vt:lpstr>
      <vt:lpstr>Arial</vt:lpstr>
      <vt:lpstr>Calibri</vt:lpstr>
      <vt:lpstr>Calibri Light</vt:lpstr>
      <vt:lpstr>Consolas</vt:lpstr>
      <vt:lpstr>Helvetica</vt:lpstr>
      <vt:lpstr>Helvetica Light</vt:lpstr>
      <vt:lpstr>inherit</vt:lpstr>
      <vt:lpstr>Segoe Light</vt:lpstr>
      <vt:lpstr>Segoe Pro Black</vt:lpstr>
      <vt:lpstr>Segoe UI</vt:lpstr>
      <vt:lpstr>Segoe UI Light</vt:lpstr>
      <vt:lpstr>Segoe UI Semibold</vt:lpstr>
      <vt:lpstr>Wingdings</vt:lpstr>
      <vt:lpstr>Office Theme</vt:lpstr>
      <vt:lpstr>Custom Design</vt:lpstr>
      <vt:lpstr>PowerPoint Presentation</vt:lpstr>
      <vt:lpstr>Xamarin With Xamarin.Forms3.0</vt:lpstr>
      <vt:lpstr>Architecting mobile apps</vt:lpstr>
      <vt:lpstr>Silo approach</vt:lpstr>
      <vt:lpstr>Write once, run anywhere</vt:lpstr>
      <vt:lpstr>Xamarin’s unique approach</vt:lpstr>
      <vt:lpstr>What is native?</vt:lpstr>
      <vt:lpstr>PowerPoint Presentation</vt:lpstr>
      <vt:lpstr>Xamarin.Forms approach</vt:lpstr>
      <vt:lpstr>Xamarin + Xamarin.Forms</vt:lpstr>
      <vt:lpstr>What’s included</vt:lpstr>
      <vt:lpstr>Layouts</vt:lpstr>
      <vt:lpstr>Native UI from shared code</vt:lpstr>
      <vt:lpstr>Benefits</vt:lpstr>
      <vt:lpstr>What’s New in Xamarin.Forms 3.0</vt:lpstr>
      <vt:lpstr>Main Features in Xamarin 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Little Things</vt:lpstr>
      <vt:lpstr>F100: Addressing the Little Things</vt:lpstr>
      <vt:lpstr>Android Bottom Tab</vt:lpstr>
      <vt:lpstr>TitleView</vt:lpstr>
      <vt:lpstr>Bindable Span</vt:lpstr>
      <vt:lpstr>Commandable Span Gestures</vt:lpstr>
      <vt:lpstr>Button Padding</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anbumani</dc:creator>
  <cp:lastModifiedBy>ANBU M</cp:lastModifiedBy>
  <cp:revision>82</cp:revision>
  <dcterms:created xsi:type="dcterms:W3CDTF">2018-01-25T08:56:35Z</dcterms:created>
  <dcterms:modified xsi:type="dcterms:W3CDTF">2018-09-22T09:32:54Z</dcterms:modified>
</cp:coreProperties>
</file>